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Lst>
  <p:sldSz cy="5143500" cx="9144000"/>
  <p:notesSz cx="6858000" cy="9144000"/>
  <p:embeddedFontLst>
    <p:embeddedFont>
      <p:font typeface="Proxima Nova"/>
      <p:regular r:id="rId38"/>
      <p:bold r:id="rId39"/>
      <p:italic r:id="rId40"/>
      <p:boldItalic r:id="rId41"/>
    </p:embeddedFont>
    <p:embeddedFont>
      <p:font typeface="Orbitron Medium"/>
      <p:regular r:id="rId42"/>
      <p:bold r:id="rId43"/>
    </p:embeddedFont>
    <p:embeddedFont>
      <p:font typeface="Orbitron"/>
      <p:regular r:id="rId44"/>
      <p:bold r:id="rId4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ProximaNova-italic.fntdata"/><Relationship Id="rId20" Type="http://schemas.openxmlformats.org/officeDocument/2006/relationships/slide" Target="slides/slide15.xml"/><Relationship Id="rId42" Type="http://schemas.openxmlformats.org/officeDocument/2006/relationships/font" Target="fonts/OrbitronMedium-regular.fntdata"/><Relationship Id="rId41" Type="http://schemas.openxmlformats.org/officeDocument/2006/relationships/font" Target="fonts/ProximaNova-boldItalic.fntdata"/><Relationship Id="rId22" Type="http://schemas.openxmlformats.org/officeDocument/2006/relationships/slide" Target="slides/slide17.xml"/><Relationship Id="rId44" Type="http://schemas.openxmlformats.org/officeDocument/2006/relationships/font" Target="fonts/Orbitron-regular.fntdata"/><Relationship Id="rId21" Type="http://schemas.openxmlformats.org/officeDocument/2006/relationships/slide" Target="slides/slide16.xml"/><Relationship Id="rId43" Type="http://schemas.openxmlformats.org/officeDocument/2006/relationships/font" Target="fonts/OrbitronMedium-bold.fntdata"/><Relationship Id="rId24" Type="http://schemas.openxmlformats.org/officeDocument/2006/relationships/slide" Target="slides/slide19.xml"/><Relationship Id="rId23" Type="http://schemas.openxmlformats.org/officeDocument/2006/relationships/slide" Target="slides/slide18.xml"/><Relationship Id="rId45" Type="http://schemas.openxmlformats.org/officeDocument/2006/relationships/font" Target="fonts/Orbitron-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font" Target="fonts/ProximaNova-bold.fntdata"/><Relationship Id="rId16" Type="http://schemas.openxmlformats.org/officeDocument/2006/relationships/slide" Target="slides/slide11.xml"/><Relationship Id="rId38" Type="http://schemas.openxmlformats.org/officeDocument/2006/relationships/font" Target="fonts/ProximaNova-regular.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30210a28c2f_5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30210a28c2f_5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30210a28c2f_5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30210a28c2f_5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30210a28c2f_2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30210a28c2f_2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30210a28c2f_2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30210a28c2f_2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UI action tells game to open the level</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Level adds the player</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Player picks up item (weapon)</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Item removes itself from the map</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Player uses weapon to attack an enemy</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Player gets close enough to a boss</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Boss attacks player</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Player takes damage</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30210a28c2f_1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30210a28c2f_1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30210a28c2f_12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30210a28c2f_12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28b1379b800_3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28b1379b800_3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30210a28c2f_9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30210a28c2f_9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30210a2cfc8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30210a2cfc8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30210a28c2f_3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30210a28c2f_3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30210a28c2f_2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30210a28c2f_2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30210a28c2f_3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30210a28c2f_3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30210a28c2f_3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30210a28c2f_3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30210a28c2f_8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30210a28c2f_8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introduce name and feature, list complexity level,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30210a28c2f_8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30210a28c2f_8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introduce name and feature, list complexity level,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30210a28c2f_8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30210a28c2f_8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introduce name and feature, list complexity level,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305b2eda1b8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305b2eda1b8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30210a28c2f_1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30210a28c2f_1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30210a28c2f_13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30210a28c2f_13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30210a28c2f_1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30210a28c2f_1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Re-introduce</a:t>
            </a:r>
            <a:endParaRPr/>
          </a:p>
          <a:p>
            <a:pPr indent="0" lvl="0" marL="0" rtl="0" algn="l">
              <a:spcBef>
                <a:spcPts val="0"/>
              </a:spcBef>
              <a:spcAft>
                <a:spcPts val="0"/>
              </a:spcAft>
              <a:buNone/>
            </a:pPr>
            <a:r>
              <a:rPr lang="en"/>
              <a:t>Tell how high of a priority your feature is: Essential (game would still function without boss fights, it just wouldn’t be fun)</a:t>
            </a:r>
            <a:endParaRPr/>
          </a:p>
          <a:p>
            <a:pPr indent="0" lvl="0" marL="0" rtl="0" algn="l">
              <a:spcBef>
                <a:spcPts val="0"/>
              </a:spcBef>
              <a:spcAft>
                <a:spcPts val="0"/>
              </a:spcAft>
              <a:buNone/>
            </a:pPr>
            <a:r>
              <a:rPr lang="en"/>
              <a:t>Estimate the complexity of the work relative to the other features (about the same)</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30210a28c2f_1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30210a28c2f_1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Re-introduce</a:t>
            </a:r>
            <a:endParaRPr/>
          </a:p>
          <a:p>
            <a:pPr indent="0" lvl="0" marL="0" rtl="0" algn="l">
              <a:spcBef>
                <a:spcPts val="0"/>
              </a:spcBef>
              <a:spcAft>
                <a:spcPts val="0"/>
              </a:spcAft>
              <a:buNone/>
            </a:pPr>
            <a:r>
              <a:rPr lang="en"/>
              <a:t>Tell how high of a priority your feature is: Essential (game would still function without boss fights, it just wouldn’t be fun)</a:t>
            </a:r>
            <a:endParaRPr/>
          </a:p>
          <a:p>
            <a:pPr indent="0" lvl="0" marL="0" rtl="0" algn="l">
              <a:spcBef>
                <a:spcPts val="0"/>
              </a:spcBef>
              <a:spcAft>
                <a:spcPts val="0"/>
              </a:spcAft>
              <a:buNone/>
            </a:pPr>
            <a:r>
              <a:rPr lang="en"/>
              <a:t>Estimate the complexity of the work relative to the other features (about the same)</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30210a28c2f_2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30210a28c2f_2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30210a28c2f_1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30210a28c2f_1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3044d3b0a7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3044d3b0a7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30210a28c2f_1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30210a28c2f_1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30210a28c2f_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30210a28c2f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30210a28c2f_2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30210a28c2f_2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30210a28c2f_8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30210a28c2f_8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30210a28c2f_5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30210a28c2f_5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30210a28c2f_5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30210a28c2f_5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30210a28c2f_5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30210a28c2f_5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cxnSp>
        <p:nvCxnSpPr>
          <p:cNvPr id="10" name="Google Shape;10;p2"/>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11" name="Google Shape;11;p2"/>
          <p:cNvSpPr txBox="1"/>
          <p:nvPr>
            <p:ph type="ctrTitle"/>
          </p:nvPr>
        </p:nvSpPr>
        <p:spPr>
          <a:xfrm>
            <a:off x="510450" y="1257300"/>
            <a:ext cx="8123100" cy="15885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12" name="Google Shape;12;p2"/>
          <p:cNvSpPr txBox="1"/>
          <p:nvPr>
            <p:ph idx="1" type="subTitle"/>
          </p:nvPr>
        </p:nvSpPr>
        <p:spPr>
          <a:xfrm>
            <a:off x="510450" y="3182313"/>
            <a:ext cx="8123100" cy="630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2400"/>
              <a:buNone/>
              <a:defRPr sz="2400">
                <a:solidFill>
                  <a:schemeClr val="lt1"/>
                </a:solidFill>
              </a:defRPr>
            </a:lvl1pPr>
            <a:lvl2pPr lvl="1">
              <a:lnSpc>
                <a:spcPct val="100000"/>
              </a:lnSpc>
              <a:spcBef>
                <a:spcPts val="0"/>
              </a:spcBef>
              <a:spcAft>
                <a:spcPts val="0"/>
              </a:spcAft>
              <a:buClr>
                <a:schemeClr val="lt1"/>
              </a:buClr>
              <a:buSzPts val="2400"/>
              <a:buNone/>
              <a:defRPr sz="2400">
                <a:solidFill>
                  <a:schemeClr val="lt1"/>
                </a:solidFill>
              </a:defRPr>
            </a:lvl2pPr>
            <a:lvl3pPr lvl="2">
              <a:lnSpc>
                <a:spcPct val="100000"/>
              </a:lnSpc>
              <a:spcBef>
                <a:spcPts val="0"/>
              </a:spcBef>
              <a:spcAft>
                <a:spcPts val="0"/>
              </a:spcAft>
              <a:buClr>
                <a:schemeClr val="lt1"/>
              </a:buClr>
              <a:buSzPts val="2400"/>
              <a:buNone/>
              <a:defRPr sz="2400">
                <a:solidFill>
                  <a:schemeClr val="lt1"/>
                </a:solidFill>
              </a:defRPr>
            </a:lvl3pPr>
            <a:lvl4pPr lvl="3">
              <a:lnSpc>
                <a:spcPct val="100000"/>
              </a:lnSpc>
              <a:spcBef>
                <a:spcPts val="0"/>
              </a:spcBef>
              <a:spcAft>
                <a:spcPts val="0"/>
              </a:spcAft>
              <a:buClr>
                <a:schemeClr val="lt1"/>
              </a:buClr>
              <a:buSzPts val="2400"/>
              <a:buNone/>
              <a:defRPr sz="2400">
                <a:solidFill>
                  <a:schemeClr val="lt1"/>
                </a:solidFill>
              </a:defRPr>
            </a:lvl4pPr>
            <a:lvl5pPr lvl="4">
              <a:lnSpc>
                <a:spcPct val="100000"/>
              </a:lnSpc>
              <a:spcBef>
                <a:spcPts val="0"/>
              </a:spcBef>
              <a:spcAft>
                <a:spcPts val="0"/>
              </a:spcAft>
              <a:buClr>
                <a:schemeClr val="lt1"/>
              </a:buClr>
              <a:buSzPts val="2400"/>
              <a:buNone/>
              <a:defRPr sz="2400">
                <a:solidFill>
                  <a:schemeClr val="lt1"/>
                </a:solidFill>
              </a:defRPr>
            </a:lvl5pPr>
            <a:lvl6pPr lvl="5">
              <a:lnSpc>
                <a:spcPct val="100000"/>
              </a:lnSpc>
              <a:spcBef>
                <a:spcPts val="0"/>
              </a:spcBef>
              <a:spcAft>
                <a:spcPts val="0"/>
              </a:spcAft>
              <a:buClr>
                <a:schemeClr val="lt1"/>
              </a:buClr>
              <a:buSzPts val="2400"/>
              <a:buNone/>
              <a:defRPr sz="2400">
                <a:solidFill>
                  <a:schemeClr val="lt1"/>
                </a:solidFill>
              </a:defRPr>
            </a:lvl6pPr>
            <a:lvl7pPr lvl="6">
              <a:lnSpc>
                <a:spcPct val="100000"/>
              </a:lnSpc>
              <a:spcBef>
                <a:spcPts val="0"/>
              </a:spcBef>
              <a:spcAft>
                <a:spcPts val="0"/>
              </a:spcAft>
              <a:buClr>
                <a:schemeClr val="lt1"/>
              </a:buClr>
              <a:buSzPts val="2400"/>
              <a:buNone/>
              <a:defRPr sz="2400">
                <a:solidFill>
                  <a:schemeClr val="lt1"/>
                </a:solidFill>
              </a:defRPr>
            </a:lvl7pPr>
            <a:lvl8pPr lvl="7">
              <a:lnSpc>
                <a:spcPct val="100000"/>
              </a:lnSpc>
              <a:spcBef>
                <a:spcPts val="0"/>
              </a:spcBef>
              <a:spcAft>
                <a:spcPts val="0"/>
              </a:spcAft>
              <a:buClr>
                <a:schemeClr val="lt1"/>
              </a:buClr>
              <a:buSzPts val="2400"/>
              <a:buNone/>
              <a:defRPr sz="2400">
                <a:solidFill>
                  <a:schemeClr val="lt1"/>
                </a:solidFill>
              </a:defRPr>
            </a:lvl8pPr>
            <a:lvl9pPr lvl="8">
              <a:lnSpc>
                <a:spcPct val="100000"/>
              </a:lnSpc>
              <a:spcBef>
                <a:spcPts val="0"/>
              </a:spcBef>
              <a:spcAft>
                <a:spcPts val="0"/>
              </a:spcAft>
              <a:buClr>
                <a:schemeClr val="lt1"/>
              </a:buClr>
              <a:buSzPts val="2400"/>
              <a:buNone/>
              <a:defRPr sz="2400">
                <a:solidFill>
                  <a:schemeClr val="lt1"/>
                </a:solidFill>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8" name="Shape 48"/>
        <p:cNvGrpSpPr/>
        <p:nvPr/>
      </p:nvGrpSpPr>
      <p:grpSpPr>
        <a:xfrm>
          <a:off x="0" y="0"/>
          <a:ext cx="0" cy="0"/>
          <a:chOff x="0" y="0"/>
          <a:chExt cx="0" cy="0"/>
        </a:xfrm>
      </p:grpSpPr>
      <p:sp>
        <p:nvSpPr>
          <p:cNvPr id="49" name="Google Shape;49;p11"/>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11"/>
          <p:cNvSpPr txBox="1"/>
          <p:nvPr>
            <p:ph hasCustomPrompt="1" type="title"/>
          </p:nvPr>
        </p:nvSpPr>
        <p:spPr>
          <a:xfrm>
            <a:off x="311700" y="991475"/>
            <a:ext cx="8520600" cy="19179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14000"/>
              <a:buNone/>
              <a:defRPr b="1" sz="14000"/>
            </a:lvl1pPr>
            <a:lvl2pPr lvl="1" algn="ctr">
              <a:spcBef>
                <a:spcPts val="0"/>
              </a:spcBef>
              <a:spcAft>
                <a:spcPts val="0"/>
              </a:spcAft>
              <a:buSzPts val="14000"/>
              <a:buNone/>
              <a:defRPr b="1" sz="14000"/>
            </a:lvl2pPr>
            <a:lvl3pPr lvl="2" algn="ctr">
              <a:spcBef>
                <a:spcPts val="0"/>
              </a:spcBef>
              <a:spcAft>
                <a:spcPts val="0"/>
              </a:spcAft>
              <a:buSzPts val="14000"/>
              <a:buNone/>
              <a:defRPr b="1" sz="14000"/>
            </a:lvl3pPr>
            <a:lvl4pPr lvl="3" algn="ctr">
              <a:spcBef>
                <a:spcPts val="0"/>
              </a:spcBef>
              <a:spcAft>
                <a:spcPts val="0"/>
              </a:spcAft>
              <a:buSzPts val="14000"/>
              <a:buNone/>
              <a:defRPr b="1" sz="14000"/>
            </a:lvl4pPr>
            <a:lvl5pPr lvl="4" algn="ctr">
              <a:spcBef>
                <a:spcPts val="0"/>
              </a:spcBef>
              <a:spcAft>
                <a:spcPts val="0"/>
              </a:spcAft>
              <a:buSzPts val="14000"/>
              <a:buNone/>
              <a:defRPr b="1" sz="14000"/>
            </a:lvl5pPr>
            <a:lvl6pPr lvl="5" algn="ctr">
              <a:spcBef>
                <a:spcPts val="0"/>
              </a:spcBef>
              <a:spcAft>
                <a:spcPts val="0"/>
              </a:spcAft>
              <a:buSzPts val="14000"/>
              <a:buNone/>
              <a:defRPr b="1" sz="14000"/>
            </a:lvl6pPr>
            <a:lvl7pPr lvl="6" algn="ctr">
              <a:spcBef>
                <a:spcPts val="0"/>
              </a:spcBef>
              <a:spcAft>
                <a:spcPts val="0"/>
              </a:spcAft>
              <a:buSzPts val="14000"/>
              <a:buNone/>
              <a:defRPr b="1" sz="14000"/>
            </a:lvl7pPr>
            <a:lvl8pPr lvl="7" algn="ctr">
              <a:spcBef>
                <a:spcPts val="0"/>
              </a:spcBef>
              <a:spcAft>
                <a:spcPts val="0"/>
              </a:spcAft>
              <a:buSzPts val="14000"/>
              <a:buNone/>
              <a:defRPr b="1" sz="14000"/>
            </a:lvl8pPr>
            <a:lvl9pPr lvl="8" algn="ctr">
              <a:spcBef>
                <a:spcPts val="0"/>
              </a:spcBef>
              <a:spcAft>
                <a:spcPts val="0"/>
              </a:spcAft>
              <a:buSzPts val="14000"/>
              <a:buNone/>
              <a:defRPr b="1" sz="14000"/>
            </a:lvl9pPr>
          </a:lstStyle>
          <a:p>
            <a:r>
              <a:t>xx%</a:t>
            </a:r>
          </a:p>
        </p:txBody>
      </p:sp>
      <p:sp>
        <p:nvSpPr>
          <p:cNvPr id="51" name="Google Shape;51;p11"/>
          <p:cNvSpPr txBox="1"/>
          <p:nvPr>
            <p:ph idx="1" type="body"/>
          </p:nvPr>
        </p:nvSpPr>
        <p:spPr>
          <a:xfrm>
            <a:off x="311700" y="3071300"/>
            <a:ext cx="8520600" cy="901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2" name="Google Shape;52;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4" name="Shape 14"/>
        <p:cNvGrpSpPr/>
        <p:nvPr/>
      </p:nvGrpSpPr>
      <p:grpSpPr>
        <a:xfrm>
          <a:off x="0" y="0"/>
          <a:ext cx="0" cy="0"/>
          <a:chOff x="0" y="0"/>
          <a:chExt cx="0" cy="0"/>
        </a:xfrm>
      </p:grpSpPr>
      <p:cxnSp>
        <p:nvCxnSpPr>
          <p:cNvPr id="15" name="Google Shape;15;p3"/>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16" name="Google Shape;16;p3"/>
          <p:cNvSpPr txBox="1"/>
          <p:nvPr>
            <p:ph type="title"/>
          </p:nvPr>
        </p:nvSpPr>
        <p:spPr>
          <a:xfrm>
            <a:off x="510450" y="2057400"/>
            <a:ext cx="8123100" cy="7788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7" name="Google Shape;17;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1" name="Google Shape;21;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2" name="Google Shape;22;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3" name="Shape 23"/>
        <p:cNvGrpSpPr/>
        <p:nvPr/>
      </p:nvGrpSpPr>
      <p:grpSpPr>
        <a:xfrm>
          <a:off x="0" y="0"/>
          <a:ext cx="0" cy="0"/>
          <a:chOff x="0" y="0"/>
          <a:chExt cx="0" cy="0"/>
        </a:xfrm>
      </p:grpSpPr>
      <p:sp>
        <p:nvSpPr>
          <p:cNvPr id="24" name="Google Shape;24;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5" name="Google Shape;25;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6" name="Google Shape;26;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7" name="Google Shape;27;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 name="Shape 28"/>
        <p:cNvGrpSpPr/>
        <p:nvPr/>
      </p:nvGrpSpPr>
      <p:grpSpPr>
        <a:xfrm>
          <a:off x="0" y="0"/>
          <a:ext cx="0" cy="0"/>
          <a:chOff x="0" y="0"/>
          <a:chExt cx="0" cy="0"/>
        </a:xfrm>
      </p:grpSpPr>
      <p:sp>
        <p:nvSpPr>
          <p:cNvPr id="29" name="Google Shape;29;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0" name="Google Shape;30;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1" name="Shape 31"/>
        <p:cNvGrpSpPr/>
        <p:nvPr/>
      </p:nvGrpSpPr>
      <p:grpSpPr>
        <a:xfrm>
          <a:off x="0" y="0"/>
          <a:ext cx="0" cy="0"/>
          <a:chOff x="0" y="0"/>
          <a:chExt cx="0" cy="0"/>
        </a:xfrm>
      </p:grpSpPr>
      <p:sp>
        <p:nvSpPr>
          <p:cNvPr id="32" name="Google Shape;32;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3" name="Google Shape;33;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4" name="Google Shape;34;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5" name="Shape 35"/>
        <p:cNvGrpSpPr/>
        <p:nvPr/>
      </p:nvGrpSpPr>
      <p:grpSpPr>
        <a:xfrm>
          <a:off x="0" y="0"/>
          <a:ext cx="0" cy="0"/>
          <a:chOff x="0" y="0"/>
          <a:chExt cx="0" cy="0"/>
        </a:xfrm>
      </p:grpSpPr>
      <p:sp>
        <p:nvSpPr>
          <p:cNvPr id="36" name="Google Shape;36;p8"/>
          <p:cNvSpPr txBox="1"/>
          <p:nvPr>
            <p:ph type="title"/>
          </p:nvPr>
        </p:nvSpPr>
        <p:spPr>
          <a:xfrm>
            <a:off x="490250" y="526350"/>
            <a:ext cx="57975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7" name="Google Shape;37;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8" name="Shape 38"/>
        <p:cNvGrpSpPr/>
        <p:nvPr/>
      </p:nvGrpSpPr>
      <p:grpSpPr>
        <a:xfrm>
          <a:off x="0" y="0"/>
          <a:ext cx="0" cy="0"/>
          <a:chOff x="0" y="0"/>
          <a:chExt cx="0" cy="0"/>
        </a:xfrm>
      </p:grpSpPr>
      <p:sp>
        <p:nvSpPr>
          <p:cNvPr id="39" name="Google Shape;39;p9"/>
          <p:cNvSpPr/>
          <p:nvPr/>
        </p:nvSpPr>
        <p:spPr>
          <a:xfrm>
            <a:off x="4572000" y="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 name="Google Shape;40;p9"/>
          <p:cNvCxnSpPr/>
          <p:nvPr/>
        </p:nvCxnSpPr>
        <p:spPr>
          <a:xfrm>
            <a:off x="5029675" y="4495500"/>
            <a:ext cx="468300" cy="0"/>
          </a:xfrm>
          <a:prstGeom prst="straightConnector1">
            <a:avLst/>
          </a:prstGeom>
          <a:noFill/>
          <a:ln cap="flat" cmpd="sng" w="19050">
            <a:solidFill>
              <a:schemeClr val="lt2"/>
            </a:solidFill>
            <a:prstDash val="solid"/>
            <a:round/>
            <a:headEnd len="sm" w="sm" type="none"/>
            <a:tailEnd len="sm" w="sm" type="none"/>
          </a:ln>
        </p:spPr>
      </p:cxnSp>
      <p:sp>
        <p:nvSpPr>
          <p:cNvPr id="41" name="Google Shape;41;p9"/>
          <p:cNvSpPr txBox="1"/>
          <p:nvPr>
            <p:ph type="title"/>
          </p:nvPr>
        </p:nvSpPr>
        <p:spPr>
          <a:xfrm>
            <a:off x="265500" y="1205825"/>
            <a:ext cx="4045200" cy="15096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2" name="Google Shape;42;p9"/>
          <p:cNvSpPr txBox="1"/>
          <p:nvPr>
            <p:ph idx="1" type="subTitle"/>
          </p:nvPr>
        </p:nvSpPr>
        <p:spPr>
          <a:xfrm>
            <a:off x="265500" y="27690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3" name="Google Shape;43;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44" name="Google Shape;44;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5" name="Shape 45"/>
        <p:cNvGrpSpPr/>
        <p:nvPr/>
      </p:nvGrpSpPr>
      <p:grpSpPr>
        <a:xfrm>
          <a:off x="0" y="0"/>
          <a:ext cx="0" cy="0"/>
          <a:chOff x="0" y="0"/>
          <a:chExt cx="0" cy="0"/>
        </a:xfrm>
      </p:grpSpPr>
      <p:sp>
        <p:nvSpPr>
          <p:cNvPr id="46" name="Google Shape;46;p10"/>
          <p:cNvSpPr txBox="1"/>
          <p:nvPr>
            <p:ph idx="1" type="body"/>
          </p:nvPr>
        </p:nvSpPr>
        <p:spPr>
          <a:xfrm>
            <a:off x="311700" y="42368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2100"/>
              <a:buNone/>
              <a:defRPr sz="2100"/>
            </a:lvl1pPr>
          </a:lstStyle>
          <a:p/>
        </p:txBody>
      </p:sp>
      <p:sp>
        <p:nvSpPr>
          <p:cNvPr id="47" name="Google Shape;47;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pearmint">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1pPr>
            <a:lvl2pPr lvl="1">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2pPr>
            <a:lvl3pPr lvl="2">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3pPr>
            <a:lvl4pPr lvl="3">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4pPr>
            <a:lvl5pPr lvl="4">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5pPr>
            <a:lvl6pPr lvl="5">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6pPr>
            <a:lvl7pPr lvl="6">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7pPr>
            <a:lvl8pPr lvl="7">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8pPr>
            <a:lvl9pPr lvl="8">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accent3"/>
              </a:buClr>
              <a:buSzPts val="1800"/>
              <a:buFont typeface="Proxima Nova"/>
              <a:buChar char="●"/>
              <a:defRPr sz="1800">
                <a:solidFill>
                  <a:schemeClr val="accent3"/>
                </a:solidFill>
                <a:latin typeface="Proxima Nova"/>
                <a:ea typeface="Proxima Nova"/>
                <a:cs typeface="Proxima Nova"/>
                <a:sym typeface="Proxima Nova"/>
              </a:defRPr>
            </a:lvl1pPr>
            <a:lvl2pPr indent="-317500" lvl="1" marL="9144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2pPr>
            <a:lvl3pPr indent="-317500" lvl="2" marL="13716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3pPr>
            <a:lvl4pPr indent="-317500" lvl="3" marL="18288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4pPr>
            <a:lvl5pPr indent="-317500" lvl="4" marL="22860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5pPr>
            <a:lvl6pPr indent="-317500" lvl="5" marL="27432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6pPr>
            <a:lvl7pPr indent="-317500" lvl="6" marL="32004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7pPr>
            <a:lvl8pPr indent="-317500" lvl="7" marL="36576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8pPr>
            <a:lvl9pPr indent="-317500" lvl="8" marL="41148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1"/>
                </a:solidFill>
                <a:latin typeface="Proxima Nova"/>
                <a:ea typeface="Proxima Nova"/>
                <a:cs typeface="Proxima Nova"/>
                <a:sym typeface="Proxima Nova"/>
              </a:defRPr>
            </a:lvl1pPr>
            <a:lvl2pPr lvl="1" algn="r">
              <a:buNone/>
              <a:defRPr sz="1000">
                <a:solidFill>
                  <a:schemeClr val="dk1"/>
                </a:solidFill>
                <a:latin typeface="Proxima Nova"/>
                <a:ea typeface="Proxima Nova"/>
                <a:cs typeface="Proxima Nova"/>
                <a:sym typeface="Proxima Nova"/>
              </a:defRPr>
            </a:lvl2pPr>
            <a:lvl3pPr lvl="2" algn="r">
              <a:buNone/>
              <a:defRPr sz="1000">
                <a:solidFill>
                  <a:schemeClr val="dk1"/>
                </a:solidFill>
                <a:latin typeface="Proxima Nova"/>
                <a:ea typeface="Proxima Nova"/>
                <a:cs typeface="Proxima Nova"/>
                <a:sym typeface="Proxima Nova"/>
              </a:defRPr>
            </a:lvl3pPr>
            <a:lvl4pPr lvl="3" algn="r">
              <a:buNone/>
              <a:defRPr sz="1000">
                <a:solidFill>
                  <a:schemeClr val="dk1"/>
                </a:solidFill>
                <a:latin typeface="Proxima Nova"/>
                <a:ea typeface="Proxima Nova"/>
                <a:cs typeface="Proxima Nova"/>
                <a:sym typeface="Proxima Nova"/>
              </a:defRPr>
            </a:lvl4pPr>
            <a:lvl5pPr lvl="4" algn="r">
              <a:buNone/>
              <a:defRPr sz="1000">
                <a:solidFill>
                  <a:schemeClr val="dk1"/>
                </a:solidFill>
                <a:latin typeface="Proxima Nova"/>
                <a:ea typeface="Proxima Nova"/>
                <a:cs typeface="Proxima Nova"/>
                <a:sym typeface="Proxima Nova"/>
              </a:defRPr>
            </a:lvl5pPr>
            <a:lvl6pPr lvl="5" algn="r">
              <a:buNone/>
              <a:defRPr sz="1000">
                <a:solidFill>
                  <a:schemeClr val="dk1"/>
                </a:solidFill>
                <a:latin typeface="Proxima Nova"/>
                <a:ea typeface="Proxima Nova"/>
                <a:cs typeface="Proxima Nova"/>
                <a:sym typeface="Proxima Nova"/>
              </a:defRPr>
            </a:lvl6pPr>
            <a:lvl7pPr lvl="6" algn="r">
              <a:buNone/>
              <a:defRPr sz="1000">
                <a:solidFill>
                  <a:schemeClr val="dk1"/>
                </a:solidFill>
                <a:latin typeface="Proxima Nova"/>
                <a:ea typeface="Proxima Nova"/>
                <a:cs typeface="Proxima Nova"/>
                <a:sym typeface="Proxima Nova"/>
              </a:defRPr>
            </a:lvl7pPr>
            <a:lvl8pPr lvl="7" algn="r">
              <a:buNone/>
              <a:defRPr sz="1000">
                <a:solidFill>
                  <a:schemeClr val="dk1"/>
                </a:solidFill>
                <a:latin typeface="Proxima Nova"/>
                <a:ea typeface="Proxima Nova"/>
                <a:cs typeface="Proxima Nova"/>
                <a:sym typeface="Proxima Nova"/>
              </a:defRPr>
            </a:lvl8pPr>
            <a:lvl9pPr lvl="8" algn="r">
              <a:buNone/>
              <a:defRPr sz="1000">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5.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2.jpg"/><Relationship Id="rId4" Type="http://schemas.openxmlformats.org/officeDocument/2006/relationships/image" Target="../media/image10.jpg"/><Relationship Id="rId5" Type="http://schemas.openxmlformats.org/officeDocument/2006/relationships/image" Target="../media/image15.jpg"/><Relationship Id="rId6" Type="http://schemas.openxmlformats.org/officeDocument/2006/relationships/image" Target="../media/image28.png"/><Relationship Id="rId7"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5.jpg"/><Relationship Id="rId4" Type="http://schemas.openxmlformats.org/officeDocument/2006/relationships/image" Target="../media/image13.png"/><Relationship Id="rId5" Type="http://schemas.openxmlformats.org/officeDocument/2006/relationships/image" Target="../media/image14.png"/><Relationship Id="rId6" Type="http://schemas.openxmlformats.org/officeDocument/2006/relationships/image" Target="../media/image1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5.jpg"/><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0.png"/><Relationship Id="rId4" Type="http://schemas.openxmlformats.org/officeDocument/2006/relationships/image" Target="../media/image15.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5.jpg"/><Relationship Id="rId4" Type="http://schemas.openxmlformats.org/officeDocument/2006/relationships/image" Target="../media/image22.png"/><Relationship Id="rId5" Type="http://schemas.openxmlformats.org/officeDocument/2006/relationships/image" Target="../media/image30.png"/><Relationship Id="rId6" Type="http://schemas.openxmlformats.org/officeDocument/2006/relationships/image" Target="../media/image1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5.jpg"/><Relationship Id="rId4" Type="http://schemas.openxmlformats.org/officeDocument/2006/relationships/image" Target="../media/image26.png"/><Relationship Id="rId5" Type="http://schemas.openxmlformats.org/officeDocument/2006/relationships/image" Target="../media/image2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5.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3.jpg"/><Relationship Id="rId4" Type="http://schemas.openxmlformats.org/officeDocument/2006/relationships/image" Target="../media/image15.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33.jpg"/><Relationship Id="rId4" Type="http://schemas.openxmlformats.org/officeDocument/2006/relationships/image" Target="../media/image15.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5.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5.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1.png"/><Relationship Id="rId4" Type="http://schemas.openxmlformats.org/officeDocument/2006/relationships/image" Target="../media/image15.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5.jpg"/><Relationship Id="rId4" Type="http://schemas.openxmlformats.org/officeDocument/2006/relationships/image" Target="../media/image2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5.jpg"/><Relationship Id="rId4" Type="http://schemas.openxmlformats.org/officeDocument/2006/relationships/image" Target="../media/image2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5.jpg"/><Relationship Id="rId4" Type="http://schemas.openxmlformats.org/officeDocument/2006/relationships/image" Target="../media/image37.png"/><Relationship Id="rId5" Type="http://schemas.openxmlformats.org/officeDocument/2006/relationships/image" Target="../media/image2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5.jpg"/><Relationship Id="rId4" Type="http://schemas.openxmlformats.org/officeDocument/2006/relationships/image" Target="../media/image25.png"/><Relationship Id="rId5" Type="http://schemas.openxmlformats.org/officeDocument/2006/relationships/image" Target="../media/image4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5.jpg"/><Relationship Id="rId4" Type="http://schemas.openxmlformats.org/officeDocument/2006/relationships/image" Target="../media/image34.png"/><Relationship Id="rId5" Type="http://schemas.openxmlformats.org/officeDocument/2006/relationships/image" Target="../media/image3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5.jpg"/><Relationship Id="rId4" Type="http://schemas.openxmlformats.org/officeDocument/2006/relationships/image" Target="../media/image3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3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15.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15.jpg"/><Relationship Id="rId4" Type="http://schemas.openxmlformats.org/officeDocument/2006/relationships/image" Target="../media/image39.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png"/><Relationship Id="rId4" Type="http://schemas.openxmlformats.org/officeDocument/2006/relationships/image" Target="../media/image15.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15.jpg"/><Relationship Id="rId4" Type="http://schemas.openxmlformats.org/officeDocument/2006/relationships/image" Target="../media/image38.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3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15.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5.jpg"/><Relationship Id="rId4" Type="http://schemas.openxmlformats.org/officeDocument/2006/relationships/image" Target="../media/image3.gi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6.png"/><Relationship Id="rId4" Type="http://schemas.openxmlformats.org/officeDocument/2006/relationships/image" Target="../media/image15.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9.png"/><Relationship Id="rId4" Type="http://schemas.openxmlformats.org/officeDocument/2006/relationships/image" Target="../media/image15.jpg"/><Relationship Id="rId5"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8.jpg"/><Relationship Id="rId4" Type="http://schemas.openxmlformats.org/officeDocument/2006/relationships/image" Target="../media/image1.png"/><Relationship Id="rId5" Type="http://schemas.openxmlformats.org/officeDocument/2006/relationships/image" Target="../media/image15.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5.jpg"/><Relationship Id="rId4" Type="http://schemas.openxmlformats.org/officeDocument/2006/relationships/image" Target="../media/image4.png"/><Relationship Id="rId5" Type="http://schemas.openxmlformats.org/officeDocument/2006/relationships/image" Target="../media/image1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5.jpg"/><Relationship Id="rId4" Type="http://schemas.openxmlformats.org/officeDocument/2006/relationships/image" Target="../media/image7.jpg"/><Relationship Id="rId5" Type="http://schemas.openxmlformats.org/officeDocument/2006/relationships/image" Target="../media/image5.jpg"/><Relationship Id="rId6" Type="http://schemas.openxmlformats.org/officeDocument/2006/relationships/image" Target="../media/image28.png"/><Relationship Id="rId7"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3"/>
          <p:cNvSpPr txBox="1"/>
          <p:nvPr>
            <p:ph type="ctrTitle"/>
          </p:nvPr>
        </p:nvSpPr>
        <p:spPr>
          <a:xfrm>
            <a:off x="510450" y="1386425"/>
            <a:ext cx="8123100" cy="1588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b="1" lang="en" sz="3700">
                <a:latin typeface="Orbitron"/>
                <a:ea typeface="Orbitron"/>
                <a:cs typeface="Orbitron"/>
                <a:sym typeface="Orbitron"/>
              </a:rPr>
              <a:t>Team Nautilus</a:t>
            </a:r>
            <a:endParaRPr b="1" sz="3700">
              <a:latin typeface="Orbitron"/>
              <a:ea typeface="Orbitron"/>
              <a:cs typeface="Orbitron"/>
              <a:sym typeface="Orbitron"/>
            </a:endParaRPr>
          </a:p>
        </p:txBody>
      </p:sp>
      <p:sp>
        <p:nvSpPr>
          <p:cNvPr id="60" name="Google Shape;60;p13"/>
          <p:cNvSpPr txBox="1"/>
          <p:nvPr>
            <p:ph idx="1" type="subTitle"/>
          </p:nvPr>
        </p:nvSpPr>
        <p:spPr>
          <a:xfrm>
            <a:off x="510450" y="3338918"/>
            <a:ext cx="8123100" cy="1588500"/>
          </a:xfrm>
          <a:prstGeom prst="rect">
            <a:avLst/>
          </a:prstGeom>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b="1" lang="en" sz="4800">
                <a:latin typeface="Orbitron"/>
                <a:ea typeface="Orbitron"/>
                <a:cs typeface="Orbitron"/>
                <a:sym typeface="Orbitron"/>
              </a:rPr>
              <a:t>The Shipwreck Protocol</a:t>
            </a:r>
            <a:endParaRPr b="1" sz="4800">
              <a:latin typeface="Orbitron"/>
              <a:ea typeface="Orbitron"/>
              <a:cs typeface="Orbitron"/>
              <a:sym typeface="Orbitron"/>
            </a:endParaRPr>
          </a:p>
        </p:txBody>
      </p:sp>
      <p:pic>
        <p:nvPicPr>
          <p:cNvPr id="61" name="Google Shape;61;p13"/>
          <p:cNvPicPr preferRelativeResize="0"/>
          <p:nvPr/>
        </p:nvPicPr>
        <p:blipFill rotWithShape="1">
          <a:blip r:embed="rId3">
            <a:alphaModFix/>
          </a:blip>
          <a:srcRect b="34591" l="12346" r="1312" t="1972"/>
          <a:stretch/>
        </p:blipFill>
        <p:spPr>
          <a:xfrm>
            <a:off x="4572000" y="-790925"/>
            <a:ext cx="5143501" cy="3778898"/>
          </a:xfrm>
          <a:prstGeom prst="rect">
            <a:avLst/>
          </a:prstGeom>
          <a:noFill/>
          <a:ln>
            <a:noFill/>
          </a:ln>
          <a:effectLst>
            <a:outerShdw rotWithShape="0" algn="bl" dir="7920000" dist="19050">
              <a:schemeClr val="lt2"/>
            </a:outerShdw>
          </a:effectLst>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Orbitron Medium"/>
                <a:ea typeface="Orbitron Medium"/>
                <a:cs typeface="Orbitron Medium"/>
                <a:sym typeface="Orbitron Medium"/>
              </a:rPr>
              <a:t>Storyboard - Davin</a:t>
            </a:r>
            <a:endParaRPr>
              <a:latin typeface="Orbitron Medium"/>
              <a:ea typeface="Orbitron Medium"/>
              <a:cs typeface="Orbitron Medium"/>
              <a:sym typeface="Orbitron Medium"/>
            </a:endParaRPr>
          </a:p>
        </p:txBody>
      </p:sp>
      <p:sp>
        <p:nvSpPr>
          <p:cNvPr id="138" name="Google Shape;138;p2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en">
                <a:latin typeface="Orbitron"/>
                <a:ea typeface="Orbitron"/>
                <a:cs typeface="Orbitron"/>
                <a:sym typeface="Orbitron"/>
              </a:rPr>
              <a:t>Submerged Section</a:t>
            </a:r>
            <a:endParaRPr>
              <a:latin typeface="Orbitron"/>
              <a:ea typeface="Orbitron"/>
              <a:cs typeface="Orbitron"/>
              <a:sym typeface="Orbitron"/>
            </a:endParaRPr>
          </a:p>
          <a:p>
            <a:pPr indent="0" lvl="0" marL="0" rtl="0" algn="l">
              <a:spcBef>
                <a:spcPts val="1200"/>
              </a:spcBef>
              <a:spcAft>
                <a:spcPts val="0"/>
              </a:spcAft>
              <a:buNone/>
            </a:pPr>
            <a:r>
              <a:rPr lang="en">
                <a:latin typeface="Orbitron"/>
                <a:ea typeface="Orbitron"/>
                <a:cs typeface="Orbitron"/>
                <a:sym typeface="Orbitron"/>
              </a:rPr>
              <a:t>Part of the ship is submerged</a:t>
            </a:r>
            <a:endParaRPr>
              <a:latin typeface="Orbitron"/>
              <a:ea typeface="Orbitron"/>
              <a:cs typeface="Orbitron"/>
              <a:sym typeface="Orbitron"/>
            </a:endParaRPr>
          </a:p>
          <a:p>
            <a:pPr indent="0" lvl="0" marL="0" rtl="0" algn="l">
              <a:spcBef>
                <a:spcPts val="1200"/>
              </a:spcBef>
              <a:spcAft>
                <a:spcPts val="0"/>
              </a:spcAft>
              <a:buNone/>
            </a:pPr>
            <a:r>
              <a:rPr lang="en">
                <a:latin typeface="Orbitron"/>
                <a:ea typeface="Orbitron"/>
                <a:cs typeface="Orbitron"/>
                <a:sym typeface="Orbitron"/>
              </a:rPr>
              <a:t>u</a:t>
            </a:r>
            <a:r>
              <a:rPr lang="en">
                <a:latin typeface="Orbitron"/>
                <a:ea typeface="Orbitron"/>
                <a:cs typeface="Orbitron"/>
                <a:sym typeface="Orbitron"/>
              </a:rPr>
              <a:t>nderwater after the</a:t>
            </a:r>
            <a:endParaRPr>
              <a:latin typeface="Orbitron"/>
              <a:ea typeface="Orbitron"/>
              <a:cs typeface="Orbitron"/>
              <a:sym typeface="Orbitron"/>
            </a:endParaRPr>
          </a:p>
          <a:p>
            <a:pPr indent="0" lvl="0" marL="0" rtl="0" algn="l">
              <a:spcBef>
                <a:spcPts val="1200"/>
              </a:spcBef>
              <a:spcAft>
                <a:spcPts val="0"/>
              </a:spcAft>
              <a:buNone/>
            </a:pPr>
            <a:r>
              <a:rPr lang="en">
                <a:latin typeface="Orbitron"/>
                <a:ea typeface="Orbitron"/>
                <a:cs typeface="Orbitron"/>
                <a:sym typeface="Orbitron"/>
              </a:rPr>
              <a:t>s</a:t>
            </a:r>
            <a:r>
              <a:rPr lang="en">
                <a:latin typeface="Orbitron"/>
                <a:ea typeface="Orbitron"/>
                <a:cs typeface="Orbitron"/>
                <a:sym typeface="Orbitron"/>
              </a:rPr>
              <a:t>hipwreck. Here, the player</a:t>
            </a:r>
            <a:endParaRPr>
              <a:latin typeface="Orbitron"/>
              <a:ea typeface="Orbitron"/>
              <a:cs typeface="Orbitron"/>
              <a:sym typeface="Orbitron"/>
            </a:endParaRPr>
          </a:p>
          <a:p>
            <a:pPr indent="0" lvl="0" marL="0" rtl="0" algn="l">
              <a:spcBef>
                <a:spcPts val="1200"/>
              </a:spcBef>
              <a:spcAft>
                <a:spcPts val="0"/>
              </a:spcAft>
              <a:buNone/>
            </a:pPr>
            <a:r>
              <a:rPr lang="en">
                <a:latin typeface="Orbitron"/>
                <a:ea typeface="Orbitron"/>
                <a:cs typeface="Orbitron"/>
                <a:sym typeface="Orbitron"/>
              </a:rPr>
              <a:t>w</a:t>
            </a:r>
            <a:r>
              <a:rPr lang="en">
                <a:latin typeface="Orbitron"/>
                <a:ea typeface="Orbitron"/>
                <a:cs typeface="Orbitron"/>
                <a:sym typeface="Orbitron"/>
              </a:rPr>
              <a:t>ill encounter new enemies </a:t>
            </a:r>
            <a:endParaRPr>
              <a:latin typeface="Orbitron"/>
              <a:ea typeface="Orbitron"/>
              <a:cs typeface="Orbitron"/>
              <a:sym typeface="Orbitron"/>
            </a:endParaRPr>
          </a:p>
          <a:p>
            <a:pPr indent="0" lvl="0" marL="0" rtl="0" algn="l">
              <a:spcBef>
                <a:spcPts val="1200"/>
              </a:spcBef>
              <a:spcAft>
                <a:spcPts val="0"/>
              </a:spcAft>
              <a:buNone/>
            </a:pPr>
            <a:r>
              <a:rPr lang="en">
                <a:latin typeface="Orbitron"/>
                <a:ea typeface="Orbitron"/>
                <a:cs typeface="Orbitron"/>
                <a:sym typeface="Orbitron"/>
              </a:rPr>
              <a:t>a</a:t>
            </a:r>
            <a:r>
              <a:rPr lang="en">
                <a:latin typeface="Orbitron"/>
                <a:ea typeface="Orbitron"/>
                <a:cs typeface="Orbitron"/>
                <a:sym typeface="Orbitron"/>
              </a:rPr>
              <a:t>nd the final boss fight, after which they</a:t>
            </a:r>
            <a:endParaRPr>
              <a:latin typeface="Orbitron"/>
              <a:ea typeface="Orbitron"/>
              <a:cs typeface="Orbitron"/>
              <a:sym typeface="Orbitron"/>
            </a:endParaRPr>
          </a:p>
          <a:p>
            <a:pPr indent="0" lvl="0" marL="0" rtl="0" algn="l">
              <a:spcBef>
                <a:spcPts val="1200"/>
              </a:spcBef>
              <a:spcAft>
                <a:spcPts val="0"/>
              </a:spcAft>
              <a:buNone/>
            </a:pPr>
            <a:r>
              <a:rPr lang="en">
                <a:latin typeface="Orbitron"/>
                <a:ea typeface="Orbitron"/>
                <a:cs typeface="Orbitron"/>
                <a:sym typeface="Orbitron"/>
              </a:rPr>
              <a:t>can retrieve the repair kit and </a:t>
            </a:r>
            <a:endParaRPr>
              <a:latin typeface="Orbitron"/>
              <a:ea typeface="Orbitron"/>
              <a:cs typeface="Orbitron"/>
              <a:sym typeface="Orbitron"/>
            </a:endParaRPr>
          </a:p>
          <a:p>
            <a:pPr indent="0" lvl="0" marL="0" rtl="0" algn="l">
              <a:spcBef>
                <a:spcPts val="1200"/>
              </a:spcBef>
              <a:spcAft>
                <a:spcPts val="0"/>
              </a:spcAft>
              <a:buNone/>
            </a:pPr>
            <a:r>
              <a:rPr lang="en">
                <a:latin typeface="Orbitron"/>
                <a:ea typeface="Orbitron"/>
                <a:cs typeface="Orbitron"/>
                <a:sym typeface="Orbitron"/>
              </a:rPr>
              <a:t>return to the escape pod to finish </a:t>
            </a:r>
            <a:endParaRPr>
              <a:latin typeface="Orbitron"/>
              <a:ea typeface="Orbitron"/>
              <a:cs typeface="Orbitron"/>
              <a:sym typeface="Orbitron"/>
            </a:endParaRPr>
          </a:p>
          <a:p>
            <a:pPr indent="0" lvl="0" marL="0" rtl="0" algn="l">
              <a:spcBef>
                <a:spcPts val="1200"/>
              </a:spcBef>
              <a:spcAft>
                <a:spcPts val="1200"/>
              </a:spcAft>
              <a:buNone/>
            </a:pPr>
            <a:r>
              <a:rPr lang="en">
                <a:latin typeface="Orbitron"/>
                <a:ea typeface="Orbitron"/>
                <a:cs typeface="Orbitron"/>
                <a:sym typeface="Orbitron"/>
              </a:rPr>
              <a:t>the game.</a:t>
            </a:r>
            <a:endParaRPr>
              <a:latin typeface="Orbitron"/>
              <a:ea typeface="Orbitron"/>
              <a:cs typeface="Orbitron"/>
              <a:sym typeface="Orbitron"/>
            </a:endParaRPr>
          </a:p>
        </p:txBody>
      </p:sp>
      <p:pic>
        <p:nvPicPr>
          <p:cNvPr id="139" name="Google Shape;139;p22"/>
          <p:cNvPicPr preferRelativeResize="0"/>
          <p:nvPr/>
        </p:nvPicPr>
        <p:blipFill>
          <a:blip r:embed="rId3">
            <a:alphaModFix/>
          </a:blip>
          <a:stretch>
            <a:fillRect/>
          </a:stretch>
        </p:blipFill>
        <p:spPr>
          <a:xfrm>
            <a:off x="4928029" y="1394625"/>
            <a:ext cx="5216700" cy="2932100"/>
          </a:xfrm>
          <a:prstGeom prst="rect">
            <a:avLst/>
          </a:prstGeom>
          <a:noFill/>
          <a:ln>
            <a:noFill/>
          </a:ln>
        </p:spPr>
      </p:pic>
      <p:pic>
        <p:nvPicPr>
          <p:cNvPr id="140" name="Google Shape;140;p22"/>
          <p:cNvPicPr preferRelativeResize="0"/>
          <p:nvPr/>
        </p:nvPicPr>
        <p:blipFill>
          <a:blip r:embed="rId4">
            <a:alphaModFix/>
          </a:blip>
          <a:stretch>
            <a:fillRect/>
          </a:stretch>
        </p:blipFill>
        <p:spPr>
          <a:xfrm>
            <a:off x="6693300" y="2432050"/>
            <a:ext cx="857250" cy="857250"/>
          </a:xfrm>
          <a:prstGeom prst="rect">
            <a:avLst/>
          </a:prstGeom>
          <a:noFill/>
          <a:ln>
            <a:noFill/>
          </a:ln>
        </p:spPr>
      </p:pic>
      <p:pic>
        <p:nvPicPr>
          <p:cNvPr id="141" name="Google Shape;141;p22"/>
          <p:cNvPicPr preferRelativeResize="0"/>
          <p:nvPr/>
        </p:nvPicPr>
        <p:blipFill rotWithShape="1">
          <a:blip r:embed="rId5">
            <a:alphaModFix/>
          </a:blip>
          <a:srcRect b="36057" l="22528" r="0" t="0"/>
          <a:stretch/>
        </p:blipFill>
        <p:spPr>
          <a:xfrm>
            <a:off x="7418325" y="-803975"/>
            <a:ext cx="2370248" cy="1956449"/>
          </a:xfrm>
          <a:prstGeom prst="rect">
            <a:avLst/>
          </a:prstGeom>
          <a:noFill/>
          <a:ln>
            <a:noFill/>
          </a:ln>
          <a:effectLst>
            <a:outerShdw rotWithShape="0" algn="bl" dir="7920000" dist="38100">
              <a:schemeClr val="lt2"/>
            </a:outerShdw>
          </a:effectLst>
        </p:spPr>
      </p:pic>
      <p:pic>
        <p:nvPicPr>
          <p:cNvPr id="142" name="Google Shape;142;p22"/>
          <p:cNvPicPr preferRelativeResize="0"/>
          <p:nvPr/>
        </p:nvPicPr>
        <p:blipFill>
          <a:blip r:embed="rId6">
            <a:alphaModFix/>
          </a:blip>
          <a:stretch>
            <a:fillRect/>
          </a:stretch>
        </p:blipFill>
        <p:spPr>
          <a:xfrm>
            <a:off x="5365703" y="2763117"/>
            <a:ext cx="597100" cy="1252583"/>
          </a:xfrm>
          <a:prstGeom prst="rect">
            <a:avLst/>
          </a:prstGeom>
          <a:noFill/>
          <a:ln>
            <a:noFill/>
          </a:ln>
        </p:spPr>
      </p:pic>
      <p:pic>
        <p:nvPicPr>
          <p:cNvPr id="143" name="Google Shape;143;p22"/>
          <p:cNvPicPr preferRelativeResize="0"/>
          <p:nvPr/>
        </p:nvPicPr>
        <p:blipFill>
          <a:blip r:embed="rId7">
            <a:alphaModFix/>
          </a:blip>
          <a:stretch>
            <a:fillRect/>
          </a:stretch>
        </p:blipFill>
        <p:spPr>
          <a:xfrm>
            <a:off x="5448402" y="2836325"/>
            <a:ext cx="261000" cy="2080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Orbitron Medium"/>
                <a:ea typeface="Orbitron Medium"/>
                <a:cs typeface="Orbitron Medium"/>
                <a:sym typeface="Orbitron Medium"/>
              </a:rPr>
              <a:t>Storyboard - Sam</a:t>
            </a:r>
            <a:endParaRPr>
              <a:latin typeface="Orbitron Medium"/>
              <a:ea typeface="Orbitron Medium"/>
              <a:cs typeface="Orbitron Medium"/>
              <a:sym typeface="Orbitron Medium"/>
            </a:endParaRPr>
          </a:p>
        </p:txBody>
      </p:sp>
      <p:sp>
        <p:nvSpPr>
          <p:cNvPr id="149" name="Google Shape;149;p2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latin typeface="Orbitron"/>
                <a:ea typeface="Orbitron"/>
                <a:cs typeface="Orbitron"/>
                <a:sym typeface="Orbitron"/>
              </a:rPr>
              <a:t>Once you have recovered the repair kit Miko can make their way to back to the Escape Pod! Watch out! It may be a bit more dangerous on the return trip. Escape!</a:t>
            </a:r>
            <a:endParaRPr>
              <a:latin typeface="Orbitron"/>
              <a:ea typeface="Orbitron"/>
              <a:cs typeface="Orbitron"/>
              <a:sym typeface="Orbitron"/>
            </a:endParaRPr>
          </a:p>
        </p:txBody>
      </p:sp>
      <p:pic>
        <p:nvPicPr>
          <p:cNvPr id="150" name="Google Shape;150;p23"/>
          <p:cNvPicPr preferRelativeResize="0"/>
          <p:nvPr/>
        </p:nvPicPr>
        <p:blipFill rotWithShape="1">
          <a:blip r:embed="rId3">
            <a:alphaModFix/>
          </a:blip>
          <a:srcRect b="36057" l="22528" r="0" t="0"/>
          <a:stretch/>
        </p:blipFill>
        <p:spPr>
          <a:xfrm>
            <a:off x="7418325" y="-803975"/>
            <a:ext cx="2370248" cy="1956449"/>
          </a:xfrm>
          <a:prstGeom prst="rect">
            <a:avLst/>
          </a:prstGeom>
          <a:noFill/>
          <a:ln>
            <a:noFill/>
          </a:ln>
          <a:effectLst>
            <a:outerShdw rotWithShape="0" algn="bl" dir="7920000" dist="38100">
              <a:schemeClr val="lt2"/>
            </a:outerShdw>
          </a:effectLst>
        </p:spPr>
      </p:pic>
      <p:pic>
        <p:nvPicPr>
          <p:cNvPr id="151" name="Google Shape;151;p23"/>
          <p:cNvPicPr preferRelativeResize="0"/>
          <p:nvPr/>
        </p:nvPicPr>
        <p:blipFill>
          <a:blip r:embed="rId4">
            <a:alphaModFix/>
          </a:blip>
          <a:stretch>
            <a:fillRect/>
          </a:stretch>
        </p:blipFill>
        <p:spPr>
          <a:xfrm>
            <a:off x="4151700" y="2220466"/>
            <a:ext cx="4992300" cy="2822834"/>
          </a:xfrm>
          <a:prstGeom prst="rect">
            <a:avLst/>
          </a:prstGeom>
          <a:noFill/>
          <a:ln>
            <a:noFill/>
          </a:ln>
        </p:spPr>
      </p:pic>
      <p:pic>
        <p:nvPicPr>
          <p:cNvPr id="152" name="Google Shape;152;p23"/>
          <p:cNvPicPr preferRelativeResize="0"/>
          <p:nvPr/>
        </p:nvPicPr>
        <p:blipFill>
          <a:blip r:embed="rId5">
            <a:alphaModFix/>
          </a:blip>
          <a:stretch>
            <a:fillRect/>
          </a:stretch>
        </p:blipFill>
        <p:spPr>
          <a:xfrm>
            <a:off x="8066099" y="3925699"/>
            <a:ext cx="561350" cy="458500"/>
          </a:xfrm>
          <a:prstGeom prst="rect">
            <a:avLst/>
          </a:prstGeom>
          <a:noFill/>
          <a:ln>
            <a:noFill/>
          </a:ln>
        </p:spPr>
      </p:pic>
      <p:pic>
        <p:nvPicPr>
          <p:cNvPr id="153" name="Google Shape;153;p23"/>
          <p:cNvPicPr preferRelativeResize="0"/>
          <p:nvPr/>
        </p:nvPicPr>
        <p:blipFill>
          <a:blip r:embed="rId6">
            <a:alphaModFix/>
          </a:blip>
          <a:stretch>
            <a:fillRect/>
          </a:stretch>
        </p:blipFill>
        <p:spPr>
          <a:xfrm rot="-618184">
            <a:off x="5055335" y="3386389"/>
            <a:ext cx="1608306" cy="1393848"/>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Orbitron Medium"/>
                <a:ea typeface="Orbitron Medium"/>
                <a:cs typeface="Orbitron Medium"/>
                <a:sym typeface="Orbitron Medium"/>
              </a:rPr>
              <a:t>Context Diagram - Alice</a:t>
            </a:r>
            <a:endParaRPr>
              <a:latin typeface="Orbitron Medium"/>
              <a:ea typeface="Orbitron Medium"/>
              <a:cs typeface="Orbitron Medium"/>
              <a:sym typeface="Orbitron Medium"/>
            </a:endParaRPr>
          </a:p>
        </p:txBody>
      </p:sp>
      <p:pic>
        <p:nvPicPr>
          <p:cNvPr id="159" name="Google Shape;159;p24"/>
          <p:cNvPicPr preferRelativeResize="0"/>
          <p:nvPr/>
        </p:nvPicPr>
        <p:blipFill rotWithShape="1">
          <a:blip r:embed="rId3">
            <a:alphaModFix/>
          </a:blip>
          <a:srcRect b="36057" l="22528" r="0" t="0"/>
          <a:stretch/>
        </p:blipFill>
        <p:spPr>
          <a:xfrm>
            <a:off x="7418325" y="-803975"/>
            <a:ext cx="2370248" cy="1956449"/>
          </a:xfrm>
          <a:prstGeom prst="rect">
            <a:avLst/>
          </a:prstGeom>
          <a:noFill/>
          <a:ln>
            <a:noFill/>
          </a:ln>
          <a:effectLst>
            <a:outerShdw rotWithShape="0" algn="bl" dir="7920000" dist="38100">
              <a:schemeClr val="lt2"/>
            </a:outerShdw>
          </a:effectLst>
        </p:spPr>
      </p:pic>
      <p:pic>
        <p:nvPicPr>
          <p:cNvPr id="160" name="Google Shape;160;p24"/>
          <p:cNvPicPr preferRelativeResize="0"/>
          <p:nvPr/>
        </p:nvPicPr>
        <p:blipFill>
          <a:blip r:embed="rId4">
            <a:alphaModFix/>
          </a:blip>
          <a:stretch>
            <a:fillRect/>
          </a:stretch>
        </p:blipFill>
        <p:spPr>
          <a:xfrm>
            <a:off x="1396475" y="1773451"/>
            <a:ext cx="6351051" cy="23921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pic>
        <p:nvPicPr>
          <p:cNvPr id="165" name="Google Shape;165;p25"/>
          <p:cNvPicPr preferRelativeResize="0"/>
          <p:nvPr/>
        </p:nvPicPr>
        <p:blipFill>
          <a:blip r:embed="rId3">
            <a:alphaModFix/>
          </a:blip>
          <a:stretch>
            <a:fillRect/>
          </a:stretch>
        </p:blipFill>
        <p:spPr>
          <a:xfrm>
            <a:off x="1306625" y="80462"/>
            <a:ext cx="5940150" cy="4831526"/>
          </a:xfrm>
          <a:prstGeom prst="rect">
            <a:avLst/>
          </a:prstGeom>
          <a:noFill/>
          <a:ln>
            <a:noFill/>
          </a:ln>
        </p:spPr>
      </p:pic>
      <p:sp>
        <p:nvSpPr>
          <p:cNvPr id="166" name="Google Shape;166;p25"/>
          <p:cNvSpPr txBox="1"/>
          <p:nvPr>
            <p:ph type="title"/>
          </p:nvPr>
        </p:nvSpPr>
        <p:spPr>
          <a:xfrm>
            <a:off x="378363" y="42612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Orbitron Medium"/>
                <a:ea typeface="Orbitron Medium"/>
                <a:cs typeface="Orbitron Medium"/>
                <a:sym typeface="Orbitron Medium"/>
              </a:rPr>
              <a:t>Diagram 0</a:t>
            </a:r>
            <a:endParaRPr>
              <a:latin typeface="Orbitron Medium"/>
              <a:ea typeface="Orbitron Medium"/>
              <a:cs typeface="Orbitron Medium"/>
              <a:sym typeface="Orbitron Medium"/>
            </a:endParaRPr>
          </a:p>
        </p:txBody>
      </p:sp>
      <p:pic>
        <p:nvPicPr>
          <p:cNvPr id="167" name="Google Shape;167;p25"/>
          <p:cNvPicPr preferRelativeResize="0"/>
          <p:nvPr/>
        </p:nvPicPr>
        <p:blipFill rotWithShape="1">
          <a:blip r:embed="rId4">
            <a:alphaModFix/>
          </a:blip>
          <a:srcRect b="36057" l="22528" r="0" t="0"/>
          <a:stretch/>
        </p:blipFill>
        <p:spPr>
          <a:xfrm>
            <a:off x="7418325" y="-803975"/>
            <a:ext cx="2370248" cy="1956449"/>
          </a:xfrm>
          <a:prstGeom prst="rect">
            <a:avLst/>
          </a:prstGeom>
          <a:noFill/>
          <a:ln>
            <a:noFill/>
          </a:ln>
          <a:effectLst>
            <a:outerShdw rotWithShape="0" algn="bl" dir="7920000" dist="38100">
              <a:schemeClr val="lt2"/>
            </a:outerShdw>
          </a:effectLst>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Orbitron Medium"/>
                <a:ea typeface="Orbitron Medium"/>
                <a:cs typeface="Orbitron Medium"/>
                <a:sym typeface="Orbitron Medium"/>
              </a:rPr>
              <a:t>UI/ Menus				priority 2-essential</a:t>
            </a:r>
            <a:endParaRPr>
              <a:latin typeface="Orbitron Medium"/>
              <a:ea typeface="Orbitron Medium"/>
              <a:cs typeface="Orbitron Medium"/>
              <a:sym typeface="Orbitron Medium"/>
            </a:endParaRPr>
          </a:p>
          <a:p>
            <a:pPr indent="0" lvl="0" marL="0" rtl="0" algn="l">
              <a:spcBef>
                <a:spcPts val="0"/>
              </a:spcBef>
              <a:spcAft>
                <a:spcPts val="0"/>
              </a:spcAft>
              <a:buNone/>
            </a:pPr>
            <a:r>
              <a:rPr lang="en">
                <a:latin typeface="Orbitron Medium"/>
                <a:ea typeface="Orbitron Medium"/>
                <a:cs typeface="Orbitron Medium"/>
                <a:sym typeface="Orbitron Medium"/>
              </a:rPr>
              <a:t>Use Case</a:t>
            </a:r>
            <a:endParaRPr>
              <a:latin typeface="Orbitron Medium"/>
              <a:ea typeface="Orbitron Medium"/>
              <a:cs typeface="Orbitron Medium"/>
              <a:sym typeface="Orbitron Medium"/>
            </a:endParaRPr>
          </a:p>
          <a:p>
            <a:pPr indent="0" lvl="0" marL="0" rtl="0" algn="l">
              <a:spcBef>
                <a:spcPts val="0"/>
              </a:spcBef>
              <a:spcAft>
                <a:spcPts val="0"/>
              </a:spcAft>
              <a:buNone/>
            </a:pPr>
            <a:r>
              <a:rPr lang="en" sz="1911">
                <a:solidFill>
                  <a:srgbClr val="666666"/>
                </a:solidFill>
                <a:latin typeface="Orbitron Medium"/>
                <a:ea typeface="Orbitron Medium"/>
                <a:cs typeface="Orbitron Medium"/>
                <a:sym typeface="Orbitron Medium"/>
              </a:rPr>
              <a:t>Davin Lewis</a:t>
            </a:r>
            <a:endParaRPr sz="1911">
              <a:solidFill>
                <a:srgbClr val="666666"/>
              </a:solidFill>
              <a:latin typeface="Orbitron Medium"/>
              <a:ea typeface="Orbitron Medium"/>
              <a:cs typeface="Orbitron Medium"/>
              <a:sym typeface="Orbitron Medium"/>
            </a:endParaRPr>
          </a:p>
        </p:txBody>
      </p:sp>
      <p:pic>
        <p:nvPicPr>
          <p:cNvPr id="173" name="Google Shape;173;p26"/>
          <p:cNvPicPr preferRelativeResize="0"/>
          <p:nvPr/>
        </p:nvPicPr>
        <p:blipFill rotWithShape="1">
          <a:blip r:embed="rId3">
            <a:alphaModFix/>
          </a:blip>
          <a:srcRect b="36057" l="22528" r="0" t="0"/>
          <a:stretch/>
        </p:blipFill>
        <p:spPr>
          <a:xfrm>
            <a:off x="7390375" y="-803975"/>
            <a:ext cx="2370248" cy="1956449"/>
          </a:xfrm>
          <a:prstGeom prst="rect">
            <a:avLst/>
          </a:prstGeom>
          <a:noFill/>
          <a:ln>
            <a:noFill/>
          </a:ln>
          <a:effectLst>
            <a:outerShdw rotWithShape="0" algn="bl" dir="7920000" dist="38100">
              <a:schemeClr val="lt2"/>
            </a:outerShdw>
          </a:effectLst>
        </p:spPr>
      </p:pic>
      <p:pic>
        <p:nvPicPr>
          <p:cNvPr id="174" name="Google Shape;174;p26"/>
          <p:cNvPicPr preferRelativeResize="0"/>
          <p:nvPr/>
        </p:nvPicPr>
        <p:blipFill>
          <a:blip r:embed="rId4">
            <a:alphaModFix/>
          </a:blip>
          <a:stretch>
            <a:fillRect/>
          </a:stretch>
        </p:blipFill>
        <p:spPr>
          <a:xfrm>
            <a:off x="2164875" y="1189750"/>
            <a:ext cx="5525551" cy="3758424"/>
          </a:xfrm>
          <a:prstGeom prst="rect">
            <a:avLst/>
          </a:prstGeom>
          <a:noFill/>
          <a:ln>
            <a:noFill/>
          </a:ln>
        </p:spPr>
      </p:pic>
      <p:pic>
        <p:nvPicPr>
          <p:cNvPr id="175" name="Google Shape;175;p26"/>
          <p:cNvPicPr preferRelativeResize="0"/>
          <p:nvPr/>
        </p:nvPicPr>
        <p:blipFill>
          <a:blip r:embed="rId5">
            <a:alphaModFix/>
          </a:blip>
          <a:stretch>
            <a:fillRect/>
          </a:stretch>
        </p:blipFill>
        <p:spPr>
          <a:xfrm>
            <a:off x="2130900" y="1224100"/>
            <a:ext cx="5897501" cy="3758424"/>
          </a:xfrm>
          <a:prstGeom prst="rect">
            <a:avLst/>
          </a:prstGeom>
          <a:noFill/>
          <a:ln>
            <a:noFill/>
          </a:ln>
        </p:spPr>
      </p:pic>
      <p:pic>
        <p:nvPicPr>
          <p:cNvPr id="176" name="Google Shape;176;p26"/>
          <p:cNvPicPr preferRelativeResize="0"/>
          <p:nvPr/>
        </p:nvPicPr>
        <p:blipFill>
          <a:blip r:embed="rId6">
            <a:alphaModFix/>
          </a:blip>
          <a:stretch>
            <a:fillRect/>
          </a:stretch>
        </p:blipFill>
        <p:spPr>
          <a:xfrm>
            <a:off x="2130900" y="1224100"/>
            <a:ext cx="5897499" cy="375842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Orbitron Medium"/>
                <a:ea typeface="Orbitron Medium"/>
                <a:cs typeface="Orbitron Medium"/>
                <a:sym typeface="Orbitron Medium"/>
              </a:rPr>
              <a:t>UI/ Menus					complexity-low</a:t>
            </a:r>
            <a:endParaRPr>
              <a:latin typeface="Orbitron Medium"/>
              <a:ea typeface="Orbitron Medium"/>
              <a:cs typeface="Orbitron Medium"/>
              <a:sym typeface="Orbitron Medium"/>
            </a:endParaRPr>
          </a:p>
          <a:p>
            <a:pPr indent="0" lvl="0" marL="0" rtl="0" algn="l">
              <a:spcBef>
                <a:spcPts val="0"/>
              </a:spcBef>
              <a:spcAft>
                <a:spcPts val="0"/>
              </a:spcAft>
              <a:buNone/>
            </a:pPr>
            <a:r>
              <a:rPr lang="en">
                <a:latin typeface="Orbitron Medium"/>
                <a:ea typeface="Orbitron Medium"/>
                <a:cs typeface="Orbitron Medium"/>
                <a:sym typeface="Orbitron Medium"/>
              </a:rPr>
              <a:t>Class Diagram</a:t>
            </a:r>
            <a:endParaRPr>
              <a:latin typeface="Orbitron Medium"/>
              <a:ea typeface="Orbitron Medium"/>
              <a:cs typeface="Orbitron Medium"/>
              <a:sym typeface="Orbitron Medium"/>
            </a:endParaRPr>
          </a:p>
          <a:p>
            <a:pPr indent="0" lvl="0" marL="0" rtl="0" algn="l">
              <a:spcBef>
                <a:spcPts val="0"/>
              </a:spcBef>
              <a:spcAft>
                <a:spcPts val="0"/>
              </a:spcAft>
              <a:buNone/>
            </a:pPr>
            <a:r>
              <a:rPr lang="en" sz="1911">
                <a:solidFill>
                  <a:srgbClr val="666666"/>
                </a:solidFill>
                <a:latin typeface="Orbitron Medium"/>
                <a:ea typeface="Orbitron Medium"/>
                <a:cs typeface="Orbitron Medium"/>
                <a:sym typeface="Orbitron Medium"/>
              </a:rPr>
              <a:t>Davin Lewis</a:t>
            </a:r>
            <a:endParaRPr sz="1911">
              <a:solidFill>
                <a:srgbClr val="666666"/>
              </a:solidFill>
              <a:latin typeface="Orbitron Medium"/>
              <a:ea typeface="Orbitron Medium"/>
              <a:cs typeface="Orbitron Medium"/>
              <a:sym typeface="Orbitron Medium"/>
            </a:endParaRPr>
          </a:p>
        </p:txBody>
      </p:sp>
      <p:pic>
        <p:nvPicPr>
          <p:cNvPr id="182" name="Google Shape;182;p27"/>
          <p:cNvPicPr preferRelativeResize="0"/>
          <p:nvPr/>
        </p:nvPicPr>
        <p:blipFill rotWithShape="1">
          <a:blip r:embed="rId3">
            <a:alphaModFix/>
          </a:blip>
          <a:srcRect b="36057" l="22528" r="0" t="0"/>
          <a:stretch/>
        </p:blipFill>
        <p:spPr>
          <a:xfrm>
            <a:off x="7390375" y="-803975"/>
            <a:ext cx="2370248" cy="1956449"/>
          </a:xfrm>
          <a:prstGeom prst="rect">
            <a:avLst/>
          </a:prstGeom>
          <a:noFill/>
          <a:ln>
            <a:noFill/>
          </a:ln>
          <a:effectLst>
            <a:outerShdw rotWithShape="0" algn="bl" dir="7920000" dist="38100">
              <a:schemeClr val="lt2"/>
            </a:outerShdw>
          </a:effectLst>
        </p:spPr>
      </p:pic>
      <p:pic>
        <p:nvPicPr>
          <p:cNvPr id="183" name="Google Shape;183;p27"/>
          <p:cNvPicPr preferRelativeResize="0"/>
          <p:nvPr/>
        </p:nvPicPr>
        <p:blipFill rotWithShape="1">
          <a:blip r:embed="rId4">
            <a:alphaModFix/>
          </a:blip>
          <a:srcRect b="0" l="3465" r="0" t="0"/>
          <a:stretch/>
        </p:blipFill>
        <p:spPr>
          <a:xfrm>
            <a:off x="1986850" y="1254075"/>
            <a:ext cx="6980925" cy="3686226"/>
          </a:xfrm>
          <a:prstGeom prst="rect">
            <a:avLst/>
          </a:prstGeom>
          <a:noFill/>
          <a:ln>
            <a:noFill/>
          </a:ln>
        </p:spPr>
      </p:pic>
      <p:pic>
        <p:nvPicPr>
          <p:cNvPr id="184" name="Google Shape;184;p27"/>
          <p:cNvPicPr preferRelativeResize="0"/>
          <p:nvPr/>
        </p:nvPicPr>
        <p:blipFill>
          <a:blip r:embed="rId5">
            <a:alphaModFix/>
          </a:blip>
          <a:stretch>
            <a:fillRect/>
          </a:stretch>
        </p:blipFill>
        <p:spPr>
          <a:xfrm>
            <a:off x="1986850" y="1588250"/>
            <a:ext cx="6845451" cy="34424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Orbitron Medium"/>
                <a:ea typeface="Orbitron Medium"/>
                <a:cs typeface="Orbitron Medium"/>
                <a:sym typeface="Orbitron Medium"/>
              </a:rPr>
              <a:t>Level Design</a:t>
            </a:r>
            <a:endParaRPr>
              <a:latin typeface="Orbitron Medium"/>
              <a:ea typeface="Orbitron Medium"/>
              <a:cs typeface="Orbitron Medium"/>
              <a:sym typeface="Orbitron Medium"/>
            </a:endParaRPr>
          </a:p>
          <a:p>
            <a:pPr indent="0" lvl="0" marL="0" rtl="0" algn="l">
              <a:spcBef>
                <a:spcPts val="0"/>
              </a:spcBef>
              <a:spcAft>
                <a:spcPts val="0"/>
              </a:spcAft>
              <a:buNone/>
            </a:pPr>
            <a:r>
              <a:rPr lang="en" sz="1911">
                <a:solidFill>
                  <a:srgbClr val="666666"/>
                </a:solidFill>
                <a:latin typeface="Orbitron Medium"/>
                <a:ea typeface="Orbitron Medium"/>
                <a:cs typeface="Orbitron Medium"/>
                <a:sym typeface="Orbitron Medium"/>
              </a:rPr>
              <a:t>Sam Robinson</a:t>
            </a:r>
            <a:endParaRPr sz="1911">
              <a:solidFill>
                <a:srgbClr val="666666"/>
              </a:solidFill>
              <a:latin typeface="Orbitron Medium"/>
              <a:ea typeface="Orbitron Medium"/>
              <a:cs typeface="Orbitron Medium"/>
              <a:sym typeface="Orbitron Medium"/>
            </a:endParaRPr>
          </a:p>
        </p:txBody>
      </p:sp>
      <p:pic>
        <p:nvPicPr>
          <p:cNvPr id="190" name="Google Shape;190;p28"/>
          <p:cNvPicPr preferRelativeResize="0"/>
          <p:nvPr/>
        </p:nvPicPr>
        <p:blipFill rotWithShape="1">
          <a:blip r:embed="rId3">
            <a:alphaModFix/>
          </a:blip>
          <a:srcRect b="36057" l="22528" r="21067" t="26275"/>
          <a:stretch/>
        </p:blipFill>
        <p:spPr>
          <a:xfrm>
            <a:off x="7418325" y="0"/>
            <a:ext cx="1725676" cy="1152476"/>
          </a:xfrm>
          <a:prstGeom prst="rect">
            <a:avLst/>
          </a:prstGeom>
          <a:noFill/>
          <a:ln>
            <a:noFill/>
          </a:ln>
          <a:effectLst>
            <a:outerShdw rotWithShape="0" algn="bl" dir="7920000" dist="38100">
              <a:schemeClr val="lt2"/>
            </a:outerShdw>
          </a:effectLst>
        </p:spPr>
      </p:pic>
      <p:sp>
        <p:nvSpPr>
          <p:cNvPr id="191" name="Google Shape;191;p28"/>
          <p:cNvSpPr txBox="1"/>
          <p:nvPr>
            <p:ph idx="1" type="body"/>
          </p:nvPr>
        </p:nvSpPr>
        <p:spPr>
          <a:xfrm>
            <a:off x="311700" y="1349200"/>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latin typeface="Orbitron"/>
                <a:ea typeface="Orbitron"/>
                <a:cs typeface="Orbitron"/>
                <a:sym typeface="Orbitron"/>
              </a:rPr>
              <a:t>Handling the environment, objects, and entities.</a:t>
            </a:r>
            <a:endParaRPr>
              <a:latin typeface="Orbitron"/>
              <a:ea typeface="Orbitron"/>
              <a:cs typeface="Orbitron"/>
              <a:sym typeface="Orbitron"/>
            </a:endParaRPr>
          </a:p>
          <a:p>
            <a:pPr indent="0" lvl="0" marL="0" rtl="0" algn="l">
              <a:spcBef>
                <a:spcPts val="1200"/>
              </a:spcBef>
              <a:spcAft>
                <a:spcPts val="0"/>
              </a:spcAft>
              <a:buNone/>
            </a:pPr>
            <a:r>
              <a:rPr lang="en">
                <a:latin typeface="Orbitron"/>
                <a:ea typeface="Orbitron"/>
                <a:cs typeface="Orbitron"/>
                <a:sym typeface="Orbitron"/>
              </a:rPr>
              <a:t>Priority: </a:t>
            </a:r>
            <a:r>
              <a:rPr i="1" lang="en">
                <a:latin typeface="Orbitron"/>
                <a:ea typeface="Orbitron"/>
                <a:cs typeface="Orbitron"/>
                <a:sym typeface="Orbitron"/>
              </a:rPr>
              <a:t>1 - Must have</a:t>
            </a:r>
            <a:endParaRPr i="1">
              <a:latin typeface="Orbitron"/>
              <a:ea typeface="Orbitron"/>
              <a:cs typeface="Orbitron"/>
              <a:sym typeface="Orbitron"/>
            </a:endParaRPr>
          </a:p>
          <a:p>
            <a:pPr indent="0" lvl="0" marL="0" rtl="0" algn="l">
              <a:spcBef>
                <a:spcPts val="1200"/>
              </a:spcBef>
              <a:spcAft>
                <a:spcPts val="1200"/>
              </a:spcAft>
              <a:buNone/>
            </a:pPr>
            <a:r>
              <a:rPr lang="en">
                <a:latin typeface="Orbitron"/>
                <a:ea typeface="Orbitron"/>
                <a:cs typeface="Orbitron"/>
                <a:sym typeface="Orbitron"/>
              </a:rPr>
              <a:t>Complexity: </a:t>
            </a:r>
            <a:r>
              <a:rPr i="1" lang="en">
                <a:latin typeface="Orbitron"/>
                <a:ea typeface="Orbitron"/>
                <a:cs typeface="Orbitron"/>
                <a:sym typeface="Orbitron"/>
              </a:rPr>
              <a:t>Light/Medium</a:t>
            </a:r>
            <a:endParaRPr i="1">
              <a:latin typeface="Orbitron"/>
              <a:ea typeface="Orbitron"/>
              <a:cs typeface="Orbitron"/>
              <a:sym typeface="Orbitron"/>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pic>
        <p:nvPicPr>
          <p:cNvPr id="196" name="Google Shape;196;p29"/>
          <p:cNvPicPr preferRelativeResize="0"/>
          <p:nvPr/>
        </p:nvPicPr>
        <p:blipFill>
          <a:blip r:embed="rId3">
            <a:alphaModFix/>
          </a:blip>
          <a:stretch>
            <a:fillRect/>
          </a:stretch>
        </p:blipFill>
        <p:spPr>
          <a:xfrm>
            <a:off x="1649725" y="1189050"/>
            <a:ext cx="5844552" cy="3298975"/>
          </a:xfrm>
          <a:prstGeom prst="rect">
            <a:avLst/>
          </a:prstGeom>
          <a:noFill/>
          <a:ln>
            <a:noFill/>
          </a:ln>
        </p:spPr>
      </p:pic>
      <p:sp>
        <p:nvSpPr>
          <p:cNvPr id="197" name="Google Shape;197;p29"/>
          <p:cNvSpPr txBox="1"/>
          <p:nvPr>
            <p:ph type="title"/>
          </p:nvPr>
        </p:nvSpPr>
        <p:spPr>
          <a:xfrm>
            <a:off x="311700" y="445025"/>
            <a:ext cx="8520600" cy="1094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latin typeface="Orbitron Medium"/>
                <a:ea typeface="Orbitron Medium"/>
                <a:cs typeface="Orbitron Medium"/>
                <a:sym typeface="Orbitron Medium"/>
              </a:rPr>
              <a:t>Level Design </a:t>
            </a:r>
            <a:r>
              <a:rPr lang="en">
                <a:latin typeface="Orbitron Medium"/>
                <a:ea typeface="Orbitron Medium"/>
                <a:cs typeface="Orbitron Medium"/>
                <a:sym typeface="Orbitron Medium"/>
              </a:rPr>
              <a:t>Use Case</a:t>
            </a:r>
            <a:endParaRPr>
              <a:latin typeface="Orbitron Medium"/>
              <a:ea typeface="Orbitron Medium"/>
              <a:cs typeface="Orbitron Medium"/>
              <a:sym typeface="Orbitron Medium"/>
            </a:endParaRPr>
          </a:p>
          <a:p>
            <a:pPr indent="0" lvl="0" marL="0" rtl="0" algn="l">
              <a:spcBef>
                <a:spcPts val="0"/>
              </a:spcBef>
              <a:spcAft>
                <a:spcPts val="0"/>
              </a:spcAft>
              <a:buNone/>
            </a:pPr>
            <a:r>
              <a:rPr lang="en" sz="1911">
                <a:solidFill>
                  <a:srgbClr val="666666"/>
                </a:solidFill>
                <a:latin typeface="Orbitron Medium"/>
                <a:ea typeface="Orbitron Medium"/>
                <a:cs typeface="Orbitron Medium"/>
                <a:sym typeface="Orbitron Medium"/>
              </a:rPr>
              <a:t>Sam Robinson</a:t>
            </a:r>
            <a:endParaRPr sz="1911">
              <a:solidFill>
                <a:srgbClr val="666666"/>
              </a:solidFill>
              <a:latin typeface="Orbitron Medium"/>
              <a:ea typeface="Orbitron Medium"/>
              <a:cs typeface="Orbitron Medium"/>
              <a:sym typeface="Orbitron Medium"/>
            </a:endParaRPr>
          </a:p>
        </p:txBody>
      </p:sp>
      <p:pic>
        <p:nvPicPr>
          <p:cNvPr id="198" name="Google Shape;198;p29"/>
          <p:cNvPicPr preferRelativeResize="0"/>
          <p:nvPr/>
        </p:nvPicPr>
        <p:blipFill rotWithShape="1">
          <a:blip r:embed="rId4">
            <a:alphaModFix/>
          </a:blip>
          <a:srcRect b="36057" l="22528" r="0" t="0"/>
          <a:stretch/>
        </p:blipFill>
        <p:spPr>
          <a:xfrm>
            <a:off x="7418325" y="-803975"/>
            <a:ext cx="2370248" cy="1956449"/>
          </a:xfrm>
          <a:prstGeom prst="rect">
            <a:avLst/>
          </a:prstGeom>
          <a:noFill/>
          <a:ln>
            <a:noFill/>
          </a:ln>
          <a:effectLst>
            <a:outerShdw rotWithShape="0" algn="bl" dir="7920000" dist="38100">
              <a:schemeClr val="lt2"/>
            </a:outerShdw>
          </a:effectLst>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pic>
        <p:nvPicPr>
          <p:cNvPr id="203" name="Google Shape;203;p30"/>
          <p:cNvPicPr preferRelativeResize="0"/>
          <p:nvPr/>
        </p:nvPicPr>
        <p:blipFill rotWithShape="1">
          <a:blip r:embed="rId3">
            <a:alphaModFix/>
          </a:blip>
          <a:srcRect b="11660" l="0" r="0" t="0"/>
          <a:stretch/>
        </p:blipFill>
        <p:spPr>
          <a:xfrm>
            <a:off x="1337425" y="834950"/>
            <a:ext cx="6469151" cy="3806075"/>
          </a:xfrm>
          <a:prstGeom prst="rect">
            <a:avLst/>
          </a:prstGeom>
          <a:noFill/>
          <a:ln>
            <a:noFill/>
          </a:ln>
        </p:spPr>
      </p:pic>
      <p:sp>
        <p:nvSpPr>
          <p:cNvPr id="204" name="Google Shape;204;p30"/>
          <p:cNvSpPr txBox="1"/>
          <p:nvPr>
            <p:ph type="title"/>
          </p:nvPr>
        </p:nvSpPr>
        <p:spPr>
          <a:xfrm>
            <a:off x="311700" y="445025"/>
            <a:ext cx="8520600" cy="1094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latin typeface="Orbitron Medium"/>
                <a:ea typeface="Orbitron Medium"/>
                <a:cs typeface="Orbitron Medium"/>
                <a:sym typeface="Orbitron Medium"/>
              </a:rPr>
              <a:t>Level Design Class Diagram</a:t>
            </a:r>
            <a:endParaRPr>
              <a:latin typeface="Orbitron Medium"/>
              <a:ea typeface="Orbitron Medium"/>
              <a:cs typeface="Orbitron Medium"/>
              <a:sym typeface="Orbitron Medium"/>
            </a:endParaRPr>
          </a:p>
          <a:p>
            <a:pPr indent="0" lvl="0" marL="0" rtl="0" algn="l">
              <a:spcBef>
                <a:spcPts val="0"/>
              </a:spcBef>
              <a:spcAft>
                <a:spcPts val="0"/>
              </a:spcAft>
              <a:buNone/>
            </a:pPr>
            <a:r>
              <a:rPr lang="en" sz="1911">
                <a:solidFill>
                  <a:srgbClr val="666666"/>
                </a:solidFill>
                <a:latin typeface="Orbitron Medium"/>
                <a:ea typeface="Orbitron Medium"/>
                <a:cs typeface="Orbitron Medium"/>
                <a:sym typeface="Orbitron Medium"/>
              </a:rPr>
              <a:t>Sam Robinson</a:t>
            </a:r>
            <a:endParaRPr sz="1911">
              <a:solidFill>
                <a:srgbClr val="666666"/>
              </a:solidFill>
              <a:latin typeface="Orbitron Medium"/>
              <a:ea typeface="Orbitron Medium"/>
              <a:cs typeface="Orbitron Medium"/>
              <a:sym typeface="Orbitron Medium"/>
            </a:endParaRPr>
          </a:p>
        </p:txBody>
      </p:sp>
      <p:pic>
        <p:nvPicPr>
          <p:cNvPr id="205" name="Google Shape;205;p30"/>
          <p:cNvPicPr preferRelativeResize="0"/>
          <p:nvPr/>
        </p:nvPicPr>
        <p:blipFill rotWithShape="1">
          <a:blip r:embed="rId4">
            <a:alphaModFix/>
          </a:blip>
          <a:srcRect b="36057" l="22528" r="0" t="0"/>
          <a:stretch/>
        </p:blipFill>
        <p:spPr>
          <a:xfrm>
            <a:off x="7418325" y="-803975"/>
            <a:ext cx="2370248" cy="1956449"/>
          </a:xfrm>
          <a:prstGeom prst="rect">
            <a:avLst/>
          </a:prstGeom>
          <a:noFill/>
          <a:ln>
            <a:noFill/>
          </a:ln>
          <a:effectLst>
            <a:outerShdw rotWithShape="0" algn="bl" dir="7920000" dist="38100">
              <a:schemeClr val="lt2"/>
            </a:outerShdw>
          </a:effectLst>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Orbitron Medium"/>
                <a:ea typeface="Orbitron Medium"/>
                <a:cs typeface="Orbitron Medium"/>
                <a:sym typeface="Orbitron Medium"/>
              </a:rPr>
              <a:t>User Input &amp; Player Movement</a:t>
            </a:r>
            <a:endParaRPr>
              <a:latin typeface="Orbitron Medium"/>
              <a:ea typeface="Orbitron Medium"/>
              <a:cs typeface="Orbitron Medium"/>
              <a:sym typeface="Orbitron Medium"/>
            </a:endParaRPr>
          </a:p>
          <a:p>
            <a:pPr indent="0" lvl="0" marL="0" rtl="0" algn="l">
              <a:spcBef>
                <a:spcPts val="0"/>
              </a:spcBef>
              <a:spcAft>
                <a:spcPts val="0"/>
              </a:spcAft>
              <a:buNone/>
            </a:pPr>
            <a:r>
              <a:rPr lang="en" sz="1911">
                <a:solidFill>
                  <a:srgbClr val="666666"/>
                </a:solidFill>
                <a:latin typeface="Orbitron Medium"/>
                <a:ea typeface="Orbitron Medium"/>
                <a:cs typeface="Orbitron Medium"/>
                <a:sym typeface="Orbitron Medium"/>
              </a:rPr>
              <a:t>Ben Bonus</a:t>
            </a:r>
            <a:endParaRPr sz="1911">
              <a:solidFill>
                <a:srgbClr val="666666"/>
              </a:solidFill>
              <a:latin typeface="Orbitron Medium"/>
              <a:ea typeface="Orbitron Medium"/>
              <a:cs typeface="Orbitron Medium"/>
              <a:sym typeface="Orbitron Medium"/>
            </a:endParaRPr>
          </a:p>
        </p:txBody>
      </p:sp>
      <p:pic>
        <p:nvPicPr>
          <p:cNvPr id="211" name="Google Shape;211;p31"/>
          <p:cNvPicPr preferRelativeResize="0"/>
          <p:nvPr/>
        </p:nvPicPr>
        <p:blipFill rotWithShape="1">
          <a:blip r:embed="rId3">
            <a:alphaModFix/>
          </a:blip>
          <a:srcRect b="36057" l="22528" r="21067" t="26275"/>
          <a:stretch/>
        </p:blipFill>
        <p:spPr>
          <a:xfrm>
            <a:off x="7418325" y="0"/>
            <a:ext cx="1725676" cy="1152476"/>
          </a:xfrm>
          <a:prstGeom prst="rect">
            <a:avLst/>
          </a:prstGeom>
          <a:noFill/>
          <a:ln>
            <a:noFill/>
          </a:ln>
          <a:effectLst>
            <a:outerShdw rotWithShape="0" algn="bl" dir="7920000" dist="38100">
              <a:schemeClr val="lt2"/>
            </a:outerShdw>
          </a:effectLst>
        </p:spPr>
      </p:pic>
      <p:sp>
        <p:nvSpPr>
          <p:cNvPr id="212" name="Google Shape;212;p31"/>
          <p:cNvSpPr txBox="1"/>
          <p:nvPr>
            <p:ph idx="1" type="body"/>
          </p:nvPr>
        </p:nvSpPr>
        <p:spPr>
          <a:xfrm>
            <a:off x="311700" y="1349200"/>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latin typeface="Orbitron"/>
                <a:ea typeface="Orbitron"/>
                <a:cs typeface="Orbitron"/>
                <a:sym typeface="Orbitron"/>
              </a:rPr>
              <a:t>Handles the input from the User and uses it to give the player movement.</a:t>
            </a:r>
            <a:endParaRPr>
              <a:latin typeface="Orbitron"/>
              <a:ea typeface="Orbitron"/>
              <a:cs typeface="Orbitron"/>
              <a:sym typeface="Orbitron"/>
            </a:endParaRPr>
          </a:p>
          <a:p>
            <a:pPr indent="0" lvl="0" marL="0" rtl="0" algn="l">
              <a:spcBef>
                <a:spcPts val="1200"/>
              </a:spcBef>
              <a:spcAft>
                <a:spcPts val="0"/>
              </a:spcAft>
              <a:buNone/>
            </a:pPr>
            <a:r>
              <a:rPr lang="en">
                <a:latin typeface="Orbitron"/>
                <a:ea typeface="Orbitron"/>
                <a:cs typeface="Orbitron"/>
                <a:sym typeface="Orbitron"/>
              </a:rPr>
              <a:t>Priority: </a:t>
            </a:r>
            <a:r>
              <a:rPr i="1" lang="en">
                <a:latin typeface="Orbitron"/>
                <a:ea typeface="Orbitron"/>
                <a:cs typeface="Orbitron"/>
                <a:sym typeface="Orbitron"/>
              </a:rPr>
              <a:t>1 - Must have</a:t>
            </a:r>
            <a:endParaRPr i="1">
              <a:latin typeface="Orbitron"/>
              <a:ea typeface="Orbitron"/>
              <a:cs typeface="Orbitron"/>
              <a:sym typeface="Orbitron"/>
            </a:endParaRPr>
          </a:p>
          <a:p>
            <a:pPr indent="0" lvl="0" marL="0" rtl="0" algn="l">
              <a:spcBef>
                <a:spcPts val="1200"/>
              </a:spcBef>
              <a:spcAft>
                <a:spcPts val="1200"/>
              </a:spcAft>
              <a:buNone/>
            </a:pPr>
            <a:r>
              <a:rPr lang="en">
                <a:latin typeface="Orbitron"/>
                <a:ea typeface="Orbitron"/>
                <a:cs typeface="Orbitron"/>
                <a:sym typeface="Orbitron"/>
              </a:rPr>
              <a:t>Complexity: </a:t>
            </a:r>
            <a:r>
              <a:rPr i="1" lang="en">
                <a:latin typeface="Orbitron"/>
                <a:ea typeface="Orbitron"/>
                <a:cs typeface="Orbitron"/>
                <a:sym typeface="Orbitron"/>
              </a:rPr>
              <a:t>Average</a:t>
            </a:r>
            <a:endParaRPr i="1">
              <a:latin typeface="Orbitron"/>
              <a:ea typeface="Orbitron"/>
              <a:cs typeface="Orbitron"/>
              <a:sym typeface="Orbitron"/>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Orbitron Medium"/>
                <a:ea typeface="Orbitron Medium"/>
                <a:cs typeface="Orbitron Medium"/>
                <a:sym typeface="Orbitron Medium"/>
              </a:rPr>
              <a:t>The Shipwreck Protocol</a:t>
            </a:r>
            <a:endParaRPr>
              <a:latin typeface="Orbitron Medium"/>
              <a:ea typeface="Orbitron Medium"/>
              <a:cs typeface="Orbitron Medium"/>
              <a:sym typeface="Orbitron Medium"/>
            </a:endParaRPr>
          </a:p>
          <a:p>
            <a:pPr indent="0" lvl="0" marL="0" rtl="0" algn="l">
              <a:spcBef>
                <a:spcPts val="0"/>
              </a:spcBef>
              <a:spcAft>
                <a:spcPts val="0"/>
              </a:spcAft>
              <a:buNone/>
            </a:pPr>
            <a:r>
              <a:rPr lang="en" sz="1911">
                <a:solidFill>
                  <a:srgbClr val="666666"/>
                </a:solidFill>
                <a:latin typeface="Orbitron Medium"/>
                <a:ea typeface="Orbitron Medium"/>
                <a:cs typeface="Orbitron Medium"/>
                <a:sym typeface="Orbitron Medium"/>
              </a:rPr>
              <a:t>All</a:t>
            </a:r>
            <a:endParaRPr sz="1911">
              <a:solidFill>
                <a:srgbClr val="666666"/>
              </a:solidFill>
              <a:latin typeface="Orbitron Medium"/>
              <a:ea typeface="Orbitron Medium"/>
              <a:cs typeface="Orbitron Medium"/>
              <a:sym typeface="Orbitron Medium"/>
            </a:endParaRPr>
          </a:p>
        </p:txBody>
      </p:sp>
      <p:sp>
        <p:nvSpPr>
          <p:cNvPr id="67" name="Google Shape;67;p1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latin typeface="Orbitron"/>
              <a:ea typeface="Orbitron"/>
              <a:cs typeface="Orbitron"/>
              <a:sym typeface="Orbitron"/>
            </a:endParaRPr>
          </a:p>
          <a:p>
            <a:pPr indent="0" lvl="0" marL="0" rtl="0" algn="l">
              <a:spcBef>
                <a:spcPts val="1200"/>
              </a:spcBef>
              <a:spcAft>
                <a:spcPts val="0"/>
              </a:spcAft>
              <a:buNone/>
            </a:pPr>
            <a:r>
              <a:rPr lang="en">
                <a:latin typeface="Orbitron"/>
                <a:ea typeface="Orbitron"/>
                <a:cs typeface="Orbitron"/>
                <a:sym typeface="Orbitron"/>
              </a:rPr>
              <a:t>Team Lead 1 - Kenny - Boss Fights</a:t>
            </a:r>
            <a:endParaRPr>
              <a:latin typeface="Orbitron"/>
              <a:ea typeface="Orbitron"/>
              <a:cs typeface="Orbitron"/>
              <a:sym typeface="Orbitron"/>
            </a:endParaRPr>
          </a:p>
          <a:p>
            <a:pPr indent="0" lvl="0" marL="0" rtl="0" algn="l">
              <a:spcBef>
                <a:spcPts val="1200"/>
              </a:spcBef>
              <a:spcAft>
                <a:spcPts val="0"/>
              </a:spcAft>
              <a:buNone/>
            </a:pPr>
            <a:r>
              <a:rPr lang="en">
                <a:latin typeface="Orbitron"/>
                <a:ea typeface="Orbitron"/>
                <a:cs typeface="Orbitron"/>
                <a:sym typeface="Orbitron"/>
              </a:rPr>
              <a:t>Team Lead 2 - Sam - Level Design</a:t>
            </a:r>
            <a:endParaRPr>
              <a:latin typeface="Orbitron"/>
              <a:ea typeface="Orbitron"/>
              <a:cs typeface="Orbitron"/>
              <a:sym typeface="Orbitron"/>
            </a:endParaRPr>
          </a:p>
          <a:p>
            <a:pPr indent="0" lvl="0" marL="0" rtl="0" algn="l">
              <a:spcBef>
                <a:spcPts val="1200"/>
              </a:spcBef>
              <a:spcAft>
                <a:spcPts val="0"/>
              </a:spcAft>
              <a:buNone/>
            </a:pPr>
            <a:r>
              <a:rPr lang="en">
                <a:latin typeface="Orbitron"/>
                <a:ea typeface="Orbitron"/>
                <a:cs typeface="Orbitron"/>
                <a:sym typeface="Orbitron"/>
              </a:rPr>
              <a:t>Team Lead 3 - Davin - UI + Menus</a:t>
            </a:r>
            <a:endParaRPr>
              <a:latin typeface="Orbitron"/>
              <a:ea typeface="Orbitron"/>
              <a:cs typeface="Orbitron"/>
              <a:sym typeface="Orbitron"/>
            </a:endParaRPr>
          </a:p>
          <a:p>
            <a:pPr indent="0" lvl="0" marL="0" rtl="0" algn="l">
              <a:spcBef>
                <a:spcPts val="1200"/>
              </a:spcBef>
              <a:spcAft>
                <a:spcPts val="0"/>
              </a:spcAft>
              <a:buNone/>
            </a:pPr>
            <a:r>
              <a:rPr lang="en">
                <a:latin typeface="Orbitron"/>
                <a:ea typeface="Orbitron"/>
                <a:cs typeface="Orbitron"/>
                <a:sym typeface="Orbitron"/>
              </a:rPr>
              <a:t>Team Lead 4 - Shawn - Items + Audio</a:t>
            </a:r>
            <a:endParaRPr>
              <a:latin typeface="Orbitron"/>
              <a:ea typeface="Orbitron"/>
              <a:cs typeface="Orbitron"/>
              <a:sym typeface="Orbitron"/>
            </a:endParaRPr>
          </a:p>
          <a:p>
            <a:pPr indent="0" lvl="0" marL="0" rtl="0" algn="l">
              <a:spcBef>
                <a:spcPts val="1200"/>
              </a:spcBef>
              <a:spcAft>
                <a:spcPts val="0"/>
              </a:spcAft>
              <a:buNone/>
            </a:pPr>
            <a:r>
              <a:rPr lang="en">
                <a:latin typeface="Orbitron"/>
                <a:ea typeface="Orbitron"/>
                <a:cs typeface="Orbitron"/>
                <a:sym typeface="Orbitron"/>
              </a:rPr>
              <a:t>Team Lead 5 - Alice - Enemies + Art</a:t>
            </a:r>
            <a:endParaRPr>
              <a:latin typeface="Orbitron"/>
              <a:ea typeface="Orbitron"/>
              <a:cs typeface="Orbitron"/>
              <a:sym typeface="Orbitron"/>
            </a:endParaRPr>
          </a:p>
          <a:p>
            <a:pPr indent="0" lvl="0" marL="0" rtl="0" algn="l">
              <a:spcBef>
                <a:spcPts val="1200"/>
              </a:spcBef>
              <a:spcAft>
                <a:spcPts val="1200"/>
              </a:spcAft>
              <a:buNone/>
            </a:pPr>
            <a:r>
              <a:rPr lang="en">
                <a:latin typeface="Orbitron"/>
                <a:ea typeface="Orbitron"/>
                <a:cs typeface="Orbitron"/>
                <a:sym typeface="Orbitron"/>
              </a:rPr>
              <a:t>Team Lead 6 - Ben - Controls/Main character movement</a:t>
            </a:r>
            <a:endParaRPr>
              <a:latin typeface="Orbitron"/>
              <a:ea typeface="Orbitron"/>
              <a:cs typeface="Orbitron"/>
              <a:sym typeface="Orbitron"/>
            </a:endParaRPr>
          </a:p>
        </p:txBody>
      </p:sp>
      <p:pic>
        <p:nvPicPr>
          <p:cNvPr id="68" name="Google Shape;68;p14"/>
          <p:cNvPicPr preferRelativeResize="0"/>
          <p:nvPr/>
        </p:nvPicPr>
        <p:blipFill rotWithShape="1">
          <a:blip r:embed="rId3">
            <a:alphaModFix/>
          </a:blip>
          <a:srcRect b="36057" l="22528" r="0" t="0"/>
          <a:stretch/>
        </p:blipFill>
        <p:spPr>
          <a:xfrm>
            <a:off x="7418325" y="-803975"/>
            <a:ext cx="2370248" cy="1956449"/>
          </a:xfrm>
          <a:prstGeom prst="rect">
            <a:avLst/>
          </a:prstGeom>
          <a:noFill/>
          <a:ln>
            <a:noFill/>
          </a:ln>
          <a:effectLst>
            <a:outerShdw rotWithShape="0" algn="bl" dir="7920000" dist="38100">
              <a:schemeClr val="lt2"/>
            </a:outerShdw>
          </a:effectLst>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pic>
        <p:nvPicPr>
          <p:cNvPr id="217" name="Google Shape;217;p32"/>
          <p:cNvPicPr preferRelativeResize="0"/>
          <p:nvPr/>
        </p:nvPicPr>
        <p:blipFill>
          <a:blip r:embed="rId3">
            <a:alphaModFix/>
          </a:blip>
          <a:stretch>
            <a:fillRect/>
          </a:stretch>
        </p:blipFill>
        <p:spPr>
          <a:xfrm>
            <a:off x="1459875" y="1274450"/>
            <a:ext cx="6224251" cy="3721249"/>
          </a:xfrm>
          <a:prstGeom prst="rect">
            <a:avLst/>
          </a:prstGeom>
          <a:noFill/>
          <a:ln>
            <a:noFill/>
          </a:ln>
        </p:spPr>
      </p:pic>
      <p:sp>
        <p:nvSpPr>
          <p:cNvPr id="218" name="Google Shape;218;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Orbitron Medium"/>
                <a:ea typeface="Orbitron Medium"/>
                <a:cs typeface="Orbitron Medium"/>
                <a:sym typeface="Orbitron Medium"/>
              </a:rPr>
              <a:t>User Input &amp; Player Movement</a:t>
            </a:r>
            <a:endParaRPr>
              <a:latin typeface="Orbitron Medium"/>
              <a:ea typeface="Orbitron Medium"/>
              <a:cs typeface="Orbitron Medium"/>
              <a:sym typeface="Orbitron Medium"/>
            </a:endParaRPr>
          </a:p>
          <a:p>
            <a:pPr indent="0" lvl="0" marL="0" rtl="0" algn="l">
              <a:spcBef>
                <a:spcPts val="0"/>
              </a:spcBef>
              <a:spcAft>
                <a:spcPts val="0"/>
              </a:spcAft>
              <a:buNone/>
            </a:pPr>
            <a:r>
              <a:rPr lang="en">
                <a:latin typeface="Orbitron Medium"/>
                <a:ea typeface="Orbitron Medium"/>
                <a:cs typeface="Orbitron Medium"/>
                <a:sym typeface="Orbitron Medium"/>
              </a:rPr>
              <a:t>Use Case</a:t>
            </a:r>
            <a:endParaRPr>
              <a:latin typeface="Orbitron Medium"/>
              <a:ea typeface="Orbitron Medium"/>
              <a:cs typeface="Orbitron Medium"/>
              <a:sym typeface="Orbitron Medium"/>
            </a:endParaRPr>
          </a:p>
          <a:p>
            <a:pPr indent="0" lvl="0" marL="0" rtl="0" algn="l">
              <a:spcBef>
                <a:spcPts val="0"/>
              </a:spcBef>
              <a:spcAft>
                <a:spcPts val="0"/>
              </a:spcAft>
              <a:buNone/>
            </a:pPr>
            <a:r>
              <a:rPr lang="en" sz="1911">
                <a:solidFill>
                  <a:srgbClr val="666666"/>
                </a:solidFill>
                <a:latin typeface="Orbitron Medium"/>
                <a:ea typeface="Orbitron Medium"/>
                <a:cs typeface="Orbitron Medium"/>
                <a:sym typeface="Orbitron Medium"/>
              </a:rPr>
              <a:t>Ben Bonus</a:t>
            </a:r>
            <a:endParaRPr sz="1911">
              <a:solidFill>
                <a:srgbClr val="666666"/>
              </a:solidFill>
              <a:latin typeface="Orbitron Medium"/>
              <a:ea typeface="Orbitron Medium"/>
              <a:cs typeface="Orbitron Medium"/>
              <a:sym typeface="Orbitron Medium"/>
            </a:endParaRPr>
          </a:p>
        </p:txBody>
      </p:sp>
      <p:pic>
        <p:nvPicPr>
          <p:cNvPr id="219" name="Google Shape;219;p32"/>
          <p:cNvPicPr preferRelativeResize="0"/>
          <p:nvPr/>
        </p:nvPicPr>
        <p:blipFill rotWithShape="1">
          <a:blip r:embed="rId4">
            <a:alphaModFix/>
          </a:blip>
          <a:srcRect b="36057" l="22528" r="21067" t="26275"/>
          <a:stretch/>
        </p:blipFill>
        <p:spPr>
          <a:xfrm>
            <a:off x="7418325" y="0"/>
            <a:ext cx="1725676" cy="1152476"/>
          </a:xfrm>
          <a:prstGeom prst="rect">
            <a:avLst/>
          </a:prstGeom>
          <a:noFill/>
          <a:ln>
            <a:noFill/>
          </a:ln>
          <a:effectLst>
            <a:outerShdw rotWithShape="0" algn="bl" dir="7920000" dist="38100">
              <a:schemeClr val="lt2"/>
            </a:outerShdw>
          </a:effectLst>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Orbitron Medium"/>
                <a:ea typeface="Orbitron Medium"/>
                <a:cs typeface="Orbitron Medium"/>
                <a:sym typeface="Orbitron Medium"/>
              </a:rPr>
              <a:t>User Input &amp; Player Movement</a:t>
            </a:r>
            <a:endParaRPr>
              <a:latin typeface="Orbitron Medium"/>
              <a:ea typeface="Orbitron Medium"/>
              <a:cs typeface="Orbitron Medium"/>
              <a:sym typeface="Orbitron Medium"/>
            </a:endParaRPr>
          </a:p>
          <a:p>
            <a:pPr indent="0" lvl="0" marL="0" rtl="0" algn="l">
              <a:spcBef>
                <a:spcPts val="0"/>
              </a:spcBef>
              <a:spcAft>
                <a:spcPts val="0"/>
              </a:spcAft>
              <a:buNone/>
            </a:pPr>
            <a:r>
              <a:rPr lang="en">
                <a:latin typeface="Orbitron Medium"/>
                <a:ea typeface="Orbitron Medium"/>
                <a:cs typeface="Orbitron Medium"/>
                <a:sym typeface="Orbitron Medium"/>
              </a:rPr>
              <a:t>Class Diagram</a:t>
            </a:r>
            <a:endParaRPr>
              <a:latin typeface="Orbitron Medium"/>
              <a:ea typeface="Orbitron Medium"/>
              <a:cs typeface="Orbitron Medium"/>
              <a:sym typeface="Orbitron Medium"/>
            </a:endParaRPr>
          </a:p>
          <a:p>
            <a:pPr indent="0" lvl="0" marL="0" rtl="0" algn="l">
              <a:spcBef>
                <a:spcPts val="0"/>
              </a:spcBef>
              <a:spcAft>
                <a:spcPts val="0"/>
              </a:spcAft>
              <a:buNone/>
            </a:pPr>
            <a:r>
              <a:rPr lang="en" sz="1911">
                <a:solidFill>
                  <a:srgbClr val="666666"/>
                </a:solidFill>
                <a:latin typeface="Orbitron Medium"/>
                <a:ea typeface="Orbitron Medium"/>
                <a:cs typeface="Orbitron Medium"/>
                <a:sym typeface="Orbitron Medium"/>
              </a:rPr>
              <a:t>Ben Bonus</a:t>
            </a:r>
            <a:endParaRPr sz="1911">
              <a:solidFill>
                <a:srgbClr val="666666"/>
              </a:solidFill>
              <a:latin typeface="Orbitron Medium"/>
              <a:ea typeface="Orbitron Medium"/>
              <a:cs typeface="Orbitron Medium"/>
              <a:sym typeface="Orbitron Medium"/>
            </a:endParaRPr>
          </a:p>
        </p:txBody>
      </p:sp>
      <p:pic>
        <p:nvPicPr>
          <p:cNvPr id="225" name="Google Shape;225;p33"/>
          <p:cNvPicPr preferRelativeResize="0"/>
          <p:nvPr/>
        </p:nvPicPr>
        <p:blipFill rotWithShape="1">
          <a:blip r:embed="rId3">
            <a:alphaModFix/>
          </a:blip>
          <a:srcRect b="36057" l="22528" r="21067" t="26275"/>
          <a:stretch/>
        </p:blipFill>
        <p:spPr>
          <a:xfrm>
            <a:off x="7418325" y="0"/>
            <a:ext cx="1725676" cy="1152476"/>
          </a:xfrm>
          <a:prstGeom prst="rect">
            <a:avLst/>
          </a:prstGeom>
          <a:noFill/>
          <a:ln>
            <a:noFill/>
          </a:ln>
          <a:effectLst>
            <a:outerShdw rotWithShape="0" algn="bl" dir="7920000" dist="38100">
              <a:schemeClr val="lt2"/>
            </a:outerShdw>
          </a:effectLst>
        </p:spPr>
      </p:pic>
      <p:pic>
        <p:nvPicPr>
          <p:cNvPr id="226" name="Google Shape;226;p33"/>
          <p:cNvPicPr preferRelativeResize="0"/>
          <p:nvPr/>
        </p:nvPicPr>
        <p:blipFill>
          <a:blip r:embed="rId4">
            <a:alphaModFix/>
          </a:blip>
          <a:stretch>
            <a:fillRect/>
          </a:stretch>
        </p:blipFill>
        <p:spPr>
          <a:xfrm>
            <a:off x="152400" y="1592601"/>
            <a:ext cx="8839200" cy="3327114"/>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34"/>
          <p:cNvSpPr txBox="1"/>
          <p:nvPr>
            <p:ph type="title"/>
          </p:nvPr>
        </p:nvSpPr>
        <p:spPr>
          <a:xfrm>
            <a:off x="311700" y="445025"/>
            <a:ext cx="8520600" cy="938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Orbitron Medium"/>
                <a:ea typeface="Orbitron Medium"/>
                <a:cs typeface="Orbitron Medium"/>
                <a:sym typeface="Orbitron Medium"/>
              </a:rPr>
              <a:t>Enemies -</a:t>
            </a:r>
            <a:r>
              <a:rPr lang="en" sz="2022">
                <a:solidFill>
                  <a:srgbClr val="434343"/>
                </a:solidFill>
                <a:latin typeface="Orbitron Medium"/>
                <a:ea typeface="Orbitron Medium"/>
                <a:cs typeface="Orbitron Medium"/>
                <a:sym typeface="Orbitron Medium"/>
              </a:rPr>
              <a:t>complexity: intermediate</a:t>
            </a:r>
            <a:r>
              <a:rPr lang="en" sz="2022">
                <a:latin typeface="Orbitron Medium"/>
                <a:ea typeface="Orbitron Medium"/>
                <a:cs typeface="Orbitron Medium"/>
                <a:sym typeface="Orbitron Medium"/>
              </a:rPr>
              <a:t> </a:t>
            </a:r>
            <a:endParaRPr sz="2022">
              <a:latin typeface="Orbitron Medium"/>
              <a:ea typeface="Orbitron Medium"/>
              <a:cs typeface="Orbitron Medium"/>
              <a:sym typeface="Orbitron Medium"/>
            </a:endParaRPr>
          </a:p>
          <a:p>
            <a:pPr indent="0" lvl="0" marL="0" rtl="0" algn="l">
              <a:spcBef>
                <a:spcPts val="0"/>
              </a:spcBef>
              <a:spcAft>
                <a:spcPts val="0"/>
              </a:spcAft>
              <a:buNone/>
            </a:pPr>
            <a:r>
              <a:rPr lang="en" sz="1911">
                <a:solidFill>
                  <a:srgbClr val="666666"/>
                </a:solidFill>
                <a:latin typeface="Orbitron Medium"/>
                <a:ea typeface="Orbitron Medium"/>
                <a:cs typeface="Orbitron Medium"/>
                <a:sym typeface="Orbitron Medium"/>
              </a:rPr>
              <a:t>Alice Miller</a:t>
            </a:r>
            <a:endParaRPr sz="1911">
              <a:solidFill>
                <a:srgbClr val="666666"/>
              </a:solidFill>
              <a:latin typeface="Orbitron Medium"/>
              <a:ea typeface="Orbitron Medium"/>
              <a:cs typeface="Orbitron Medium"/>
              <a:sym typeface="Orbitron Medium"/>
            </a:endParaRPr>
          </a:p>
          <a:p>
            <a:pPr indent="0" lvl="0" marL="0" rtl="0" algn="l">
              <a:spcBef>
                <a:spcPts val="0"/>
              </a:spcBef>
              <a:spcAft>
                <a:spcPts val="0"/>
              </a:spcAft>
              <a:buNone/>
            </a:pPr>
            <a:r>
              <a:t/>
            </a:r>
            <a:endParaRPr sz="1911">
              <a:solidFill>
                <a:srgbClr val="666666"/>
              </a:solidFill>
              <a:latin typeface="Orbitron Medium"/>
              <a:ea typeface="Orbitron Medium"/>
              <a:cs typeface="Orbitron Medium"/>
              <a:sym typeface="Orbitron Medium"/>
            </a:endParaRPr>
          </a:p>
        </p:txBody>
      </p:sp>
      <p:sp>
        <p:nvSpPr>
          <p:cNvPr id="232" name="Google Shape;232;p34"/>
          <p:cNvSpPr txBox="1"/>
          <p:nvPr>
            <p:ph idx="1" type="body"/>
          </p:nvPr>
        </p:nvSpPr>
        <p:spPr>
          <a:xfrm>
            <a:off x="311700" y="1644050"/>
            <a:ext cx="3583500" cy="29247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sz="1700"/>
              <a:t>-different types of small enemies that spawn the player can avoid or interact with</a:t>
            </a:r>
            <a:endParaRPr sz="1700"/>
          </a:p>
          <a:p>
            <a:pPr indent="0" lvl="0" marL="0" rtl="0" algn="l">
              <a:spcBef>
                <a:spcPts val="1200"/>
              </a:spcBef>
              <a:spcAft>
                <a:spcPts val="0"/>
              </a:spcAft>
              <a:buNone/>
            </a:pPr>
            <a:r>
              <a:rPr lang="en" sz="1700"/>
              <a:t>-some stationary, some moving/patrolling, different types of attacks</a:t>
            </a:r>
            <a:endParaRPr sz="1700"/>
          </a:p>
          <a:p>
            <a:pPr indent="0" lvl="0" marL="0" rtl="0" algn="l">
              <a:spcBef>
                <a:spcPts val="1200"/>
              </a:spcBef>
              <a:spcAft>
                <a:spcPts val="0"/>
              </a:spcAft>
              <a:buNone/>
            </a:pPr>
            <a:r>
              <a:rPr lang="en" sz="1700"/>
              <a:t>-intermediate complexity</a:t>
            </a:r>
            <a:endParaRPr sz="1700"/>
          </a:p>
          <a:p>
            <a:pPr indent="0" lvl="0" marL="0" rtl="0" algn="l">
              <a:spcBef>
                <a:spcPts val="1200"/>
              </a:spcBef>
              <a:spcAft>
                <a:spcPts val="1200"/>
              </a:spcAft>
              <a:buNone/>
            </a:pPr>
            <a:r>
              <a:rPr lang="en" sz="1700"/>
              <a:t>-priority: essential but not must-have</a:t>
            </a:r>
            <a:endParaRPr sz="1700"/>
          </a:p>
        </p:txBody>
      </p:sp>
      <p:pic>
        <p:nvPicPr>
          <p:cNvPr id="233" name="Google Shape;233;p34"/>
          <p:cNvPicPr preferRelativeResize="0"/>
          <p:nvPr/>
        </p:nvPicPr>
        <p:blipFill rotWithShape="1">
          <a:blip r:embed="rId3">
            <a:alphaModFix/>
          </a:blip>
          <a:srcRect b="36057" l="22528" r="0" t="0"/>
          <a:stretch/>
        </p:blipFill>
        <p:spPr>
          <a:xfrm>
            <a:off x="7418325" y="-803975"/>
            <a:ext cx="2370248" cy="1956449"/>
          </a:xfrm>
          <a:prstGeom prst="rect">
            <a:avLst/>
          </a:prstGeom>
          <a:noFill/>
          <a:ln>
            <a:noFill/>
          </a:ln>
          <a:effectLst>
            <a:outerShdw rotWithShape="0" algn="bl" dir="7920000" dist="38100">
              <a:schemeClr val="lt2"/>
            </a:outerShdw>
          </a:effectLst>
        </p:spPr>
      </p:pic>
      <p:pic>
        <p:nvPicPr>
          <p:cNvPr id="234" name="Google Shape;234;p34"/>
          <p:cNvPicPr preferRelativeResize="0"/>
          <p:nvPr/>
        </p:nvPicPr>
        <p:blipFill rotWithShape="1">
          <a:blip r:embed="rId4">
            <a:alphaModFix/>
          </a:blip>
          <a:srcRect b="42896" l="11881" r="7238" t="16042"/>
          <a:stretch/>
        </p:blipFill>
        <p:spPr>
          <a:xfrm>
            <a:off x="4612500" y="1480075"/>
            <a:ext cx="3977026" cy="2967776"/>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35"/>
          <p:cNvSpPr txBox="1"/>
          <p:nvPr>
            <p:ph type="title"/>
          </p:nvPr>
        </p:nvSpPr>
        <p:spPr>
          <a:xfrm>
            <a:off x="311700" y="445025"/>
            <a:ext cx="8520600" cy="938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Orbitron Medium"/>
                <a:ea typeface="Orbitron Medium"/>
                <a:cs typeface="Orbitron Medium"/>
                <a:sym typeface="Orbitron Medium"/>
              </a:rPr>
              <a:t>Enemies Use Case-</a:t>
            </a:r>
            <a:r>
              <a:rPr lang="en" sz="2022">
                <a:solidFill>
                  <a:srgbClr val="434343"/>
                </a:solidFill>
                <a:latin typeface="Orbitron Medium"/>
                <a:ea typeface="Orbitron Medium"/>
                <a:cs typeface="Orbitron Medium"/>
                <a:sym typeface="Orbitron Medium"/>
              </a:rPr>
              <a:t>complexity: intermediate</a:t>
            </a:r>
            <a:r>
              <a:rPr lang="en" sz="2022">
                <a:latin typeface="Orbitron Medium"/>
                <a:ea typeface="Orbitron Medium"/>
                <a:cs typeface="Orbitron Medium"/>
                <a:sym typeface="Orbitron Medium"/>
              </a:rPr>
              <a:t> </a:t>
            </a:r>
            <a:endParaRPr sz="2022">
              <a:latin typeface="Orbitron Medium"/>
              <a:ea typeface="Orbitron Medium"/>
              <a:cs typeface="Orbitron Medium"/>
              <a:sym typeface="Orbitron Medium"/>
            </a:endParaRPr>
          </a:p>
          <a:p>
            <a:pPr indent="0" lvl="0" marL="0" rtl="0" algn="l">
              <a:spcBef>
                <a:spcPts val="0"/>
              </a:spcBef>
              <a:spcAft>
                <a:spcPts val="0"/>
              </a:spcAft>
              <a:buNone/>
            </a:pPr>
            <a:r>
              <a:rPr lang="en" sz="1911">
                <a:solidFill>
                  <a:srgbClr val="666666"/>
                </a:solidFill>
                <a:latin typeface="Orbitron Medium"/>
                <a:ea typeface="Orbitron Medium"/>
                <a:cs typeface="Orbitron Medium"/>
                <a:sym typeface="Orbitron Medium"/>
              </a:rPr>
              <a:t>Alice Miller</a:t>
            </a:r>
            <a:endParaRPr sz="1911">
              <a:solidFill>
                <a:srgbClr val="666666"/>
              </a:solidFill>
              <a:latin typeface="Orbitron Medium"/>
              <a:ea typeface="Orbitron Medium"/>
              <a:cs typeface="Orbitron Medium"/>
              <a:sym typeface="Orbitron Medium"/>
            </a:endParaRPr>
          </a:p>
          <a:p>
            <a:pPr indent="0" lvl="0" marL="0" rtl="0" algn="l">
              <a:spcBef>
                <a:spcPts val="0"/>
              </a:spcBef>
              <a:spcAft>
                <a:spcPts val="0"/>
              </a:spcAft>
              <a:buNone/>
            </a:pPr>
            <a:r>
              <a:t/>
            </a:r>
            <a:endParaRPr sz="1911">
              <a:solidFill>
                <a:srgbClr val="666666"/>
              </a:solidFill>
              <a:latin typeface="Orbitron Medium"/>
              <a:ea typeface="Orbitron Medium"/>
              <a:cs typeface="Orbitron Medium"/>
              <a:sym typeface="Orbitron Medium"/>
            </a:endParaRPr>
          </a:p>
        </p:txBody>
      </p:sp>
      <p:sp>
        <p:nvSpPr>
          <p:cNvPr id="240" name="Google Shape;240;p35"/>
          <p:cNvSpPr txBox="1"/>
          <p:nvPr>
            <p:ph idx="1" type="body"/>
          </p:nvPr>
        </p:nvSpPr>
        <p:spPr>
          <a:xfrm>
            <a:off x="311700" y="1644050"/>
            <a:ext cx="8520600" cy="2924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41" name="Google Shape;241;p35"/>
          <p:cNvPicPr preferRelativeResize="0"/>
          <p:nvPr/>
        </p:nvPicPr>
        <p:blipFill rotWithShape="1">
          <a:blip r:embed="rId3">
            <a:alphaModFix/>
          </a:blip>
          <a:srcRect b="36057" l="22528" r="0" t="0"/>
          <a:stretch/>
        </p:blipFill>
        <p:spPr>
          <a:xfrm>
            <a:off x="7418325" y="-803975"/>
            <a:ext cx="2370248" cy="1956449"/>
          </a:xfrm>
          <a:prstGeom prst="rect">
            <a:avLst/>
          </a:prstGeom>
          <a:noFill/>
          <a:ln>
            <a:noFill/>
          </a:ln>
          <a:effectLst>
            <a:outerShdw rotWithShape="0" algn="bl" dir="7920000" dist="38100">
              <a:schemeClr val="lt2"/>
            </a:outerShdw>
          </a:effectLst>
        </p:spPr>
      </p:pic>
      <p:pic>
        <p:nvPicPr>
          <p:cNvPr id="242" name="Google Shape;242;p35"/>
          <p:cNvPicPr preferRelativeResize="0"/>
          <p:nvPr/>
        </p:nvPicPr>
        <p:blipFill>
          <a:blip r:embed="rId4">
            <a:alphaModFix/>
          </a:blip>
          <a:stretch>
            <a:fillRect/>
          </a:stretch>
        </p:blipFill>
        <p:spPr>
          <a:xfrm>
            <a:off x="3379775" y="1228200"/>
            <a:ext cx="5044501" cy="3756401"/>
          </a:xfrm>
          <a:prstGeom prst="rect">
            <a:avLst/>
          </a:prstGeom>
          <a:noFill/>
          <a:ln>
            <a:noFill/>
          </a:ln>
        </p:spPr>
      </p:pic>
      <p:pic>
        <p:nvPicPr>
          <p:cNvPr id="243" name="Google Shape;243;p35"/>
          <p:cNvPicPr preferRelativeResize="0"/>
          <p:nvPr/>
        </p:nvPicPr>
        <p:blipFill rotWithShape="1">
          <a:blip r:embed="rId5">
            <a:alphaModFix/>
          </a:blip>
          <a:srcRect b="42896" l="1180" r="-1179" t="16042"/>
          <a:stretch/>
        </p:blipFill>
        <p:spPr>
          <a:xfrm>
            <a:off x="174900" y="1383123"/>
            <a:ext cx="2776263" cy="16756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36"/>
          <p:cNvSpPr txBox="1"/>
          <p:nvPr>
            <p:ph type="title"/>
          </p:nvPr>
        </p:nvSpPr>
        <p:spPr>
          <a:xfrm>
            <a:off x="261400" y="222100"/>
            <a:ext cx="8520600" cy="1199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latin typeface="Orbitron Medium"/>
                <a:ea typeface="Orbitron Medium"/>
                <a:cs typeface="Orbitron Medium"/>
                <a:sym typeface="Orbitron Medium"/>
              </a:rPr>
              <a:t>Enemies Class Diagram</a:t>
            </a:r>
            <a:r>
              <a:rPr lang="en" sz="2577">
                <a:latin typeface="Orbitron Medium"/>
                <a:ea typeface="Orbitron Medium"/>
                <a:cs typeface="Orbitron Medium"/>
                <a:sym typeface="Orbitron Medium"/>
              </a:rPr>
              <a:t> -</a:t>
            </a:r>
            <a:r>
              <a:rPr lang="en" sz="1577">
                <a:solidFill>
                  <a:srgbClr val="434343"/>
                </a:solidFill>
                <a:latin typeface="Orbitron Medium"/>
                <a:ea typeface="Orbitron Medium"/>
                <a:cs typeface="Orbitron Medium"/>
                <a:sym typeface="Orbitron Medium"/>
              </a:rPr>
              <a:t>priority: essential</a:t>
            </a:r>
            <a:endParaRPr sz="466">
              <a:solidFill>
                <a:srgbClr val="434343"/>
              </a:solidFill>
              <a:latin typeface="Arial"/>
              <a:ea typeface="Arial"/>
              <a:cs typeface="Arial"/>
              <a:sym typeface="Arial"/>
            </a:endParaRPr>
          </a:p>
          <a:p>
            <a:pPr indent="0" lvl="0" marL="0" rtl="0" algn="l">
              <a:spcBef>
                <a:spcPts val="0"/>
              </a:spcBef>
              <a:spcAft>
                <a:spcPts val="0"/>
              </a:spcAft>
              <a:buNone/>
            </a:pPr>
            <a:r>
              <a:rPr lang="en" sz="1911">
                <a:solidFill>
                  <a:srgbClr val="666666"/>
                </a:solidFill>
                <a:latin typeface="Orbitron Medium"/>
                <a:ea typeface="Orbitron Medium"/>
                <a:cs typeface="Orbitron Medium"/>
                <a:sym typeface="Orbitron Medium"/>
              </a:rPr>
              <a:t>Alice Miller</a:t>
            </a:r>
            <a:endParaRPr sz="1911">
              <a:solidFill>
                <a:srgbClr val="666666"/>
              </a:solidFill>
              <a:latin typeface="Orbitron Medium"/>
              <a:ea typeface="Orbitron Medium"/>
              <a:cs typeface="Orbitron Medium"/>
              <a:sym typeface="Orbitron Medium"/>
            </a:endParaRPr>
          </a:p>
          <a:p>
            <a:pPr indent="0" lvl="0" marL="0" rtl="0" algn="l">
              <a:spcBef>
                <a:spcPts val="0"/>
              </a:spcBef>
              <a:spcAft>
                <a:spcPts val="0"/>
              </a:spcAft>
              <a:buNone/>
            </a:pPr>
            <a:r>
              <a:t/>
            </a:r>
            <a:endParaRPr sz="1911">
              <a:solidFill>
                <a:srgbClr val="666666"/>
              </a:solidFill>
              <a:latin typeface="Orbitron Medium"/>
              <a:ea typeface="Orbitron Medium"/>
              <a:cs typeface="Orbitron Medium"/>
              <a:sym typeface="Orbitron Medium"/>
            </a:endParaRPr>
          </a:p>
        </p:txBody>
      </p:sp>
      <p:sp>
        <p:nvSpPr>
          <p:cNvPr id="249" name="Google Shape;249;p36"/>
          <p:cNvSpPr txBox="1"/>
          <p:nvPr>
            <p:ph idx="1" type="body"/>
          </p:nvPr>
        </p:nvSpPr>
        <p:spPr>
          <a:xfrm>
            <a:off x="311700" y="1644050"/>
            <a:ext cx="8520600" cy="2924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50" name="Google Shape;250;p36"/>
          <p:cNvPicPr preferRelativeResize="0"/>
          <p:nvPr/>
        </p:nvPicPr>
        <p:blipFill rotWithShape="1">
          <a:blip r:embed="rId3">
            <a:alphaModFix/>
          </a:blip>
          <a:srcRect b="36057" l="22528" r="0" t="0"/>
          <a:stretch/>
        </p:blipFill>
        <p:spPr>
          <a:xfrm>
            <a:off x="7418325" y="-803975"/>
            <a:ext cx="2370248" cy="1956449"/>
          </a:xfrm>
          <a:prstGeom prst="rect">
            <a:avLst/>
          </a:prstGeom>
          <a:noFill/>
          <a:ln>
            <a:noFill/>
          </a:ln>
          <a:effectLst>
            <a:outerShdw rotWithShape="0" algn="bl" dir="7920000" dist="38100">
              <a:schemeClr val="lt2"/>
            </a:outerShdw>
          </a:effectLst>
        </p:spPr>
      </p:pic>
      <p:sp>
        <p:nvSpPr>
          <p:cNvPr id="251" name="Google Shape;251;p36"/>
          <p:cNvSpPr/>
          <p:nvPr/>
        </p:nvSpPr>
        <p:spPr>
          <a:xfrm>
            <a:off x="4958100" y="1564825"/>
            <a:ext cx="544200" cy="1701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pic>
        <p:nvPicPr>
          <p:cNvPr id="252" name="Google Shape;252;p36"/>
          <p:cNvPicPr preferRelativeResize="0"/>
          <p:nvPr/>
        </p:nvPicPr>
        <p:blipFill rotWithShape="1">
          <a:blip r:embed="rId4">
            <a:alphaModFix/>
          </a:blip>
          <a:srcRect b="42896" l="1180" r="-1179" t="21344"/>
          <a:stretch/>
        </p:blipFill>
        <p:spPr>
          <a:xfrm>
            <a:off x="6056025" y="3529325"/>
            <a:ext cx="2776276" cy="1459275"/>
          </a:xfrm>
          <a:prstGeom prst="rect">
            <a:avLst/>
          </a:prstGeom>
          <a:noFill/>
          <a:ln>
            <a:noFill/>
          </a:ln>
        </p:spPr>
      </p:pic>
      <p:pic>
        <p:nvPicPr>
          <p:cNvPr id="253" name="Google Shape;253;p36"/>
          <p:cNvPicPr preferRelativeResize="0"/>
          <p:nvPr/>
        </p:nvPicPr>
        <p:blipFill>
          <a:blip r:embed="rId5">
            <a:alphaModFix/>
          </a:blip>
          <a:stretch>
            <a:fillRect/>
          </a:stretch>
        </p:blipFill>
        <p:spPr>
          <a:xfrm>
            <a:off x="0" y="1325150"/>
            <a:ext cx="6327323" cy="32436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3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Orbitron Medium"/>
                <a:ea typeface="Orbitron Medium"/>
                <a:cs typeface="Orbitron Medium"/>
                <a:sym typeface="Orbitron Medium"/>
              </a:rPr>
              <a:t>Items/Collectables</a:t>
            </a:r>
            <a:endParaRPr>
              <a:latin typeface="Orbitron Medium"/>
              <a:ea typeface="Orbitron Medium"/>
              <a:cs typeface="Orbitron Medium"/>
              <a:sym typeface="Orbitron Medium"/>
            </a:endParaRPr>
          </a:p>
          <a:p>
            <a:pPr indent="0" lvl="0" marL="0" rtl="0" algn="l">
              <a:spcBef>
                <a:spcPts val="0"/>
              </a:spcBef>
              <a:spcAft>
                <a:spcPts val="0"/>
              </a:spcAft>
              <a:buNone/>
            </a:pPr>
            <a:r>
              <a:rPr lang="en" sz="1911">
                <a:solidFill>
                  <a:srgbClr val="666666"/>
                </a:solidFill>
                <a:latin typeface="Orbitron Medium"/>
                <a:ea typeface="Orbitron Medium"/>
                <a:cs typeface="Orbitron Medium"/>
                <a:sym typeface="Orbitron Medium"/>
              </a:rPr>
              <a:t>Shawn Young</a:t>
            </a:r>
            <a:endParaRPr/>
          </a:p>
        </p:txBody>
      </p:sp>
      <p:sp>
        <p:nvSpPr>
          <p:cNvPr id="259" name="Google Shape;259;p3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Feature: Collectables include different consumables, items and weapons.</a:t>
            </a:r>
            <a:endParaRPr/>
          </a:p>
          <a:p>
            <a:pPr indent="0" lvl="0" marL="0" rtl="0" algn="l">
              <a:spcBef>
                <a:spcPts val="1200"/>
              </a:spcBef>
              <a:spcAft>
                <a:spcPts val="0"/>
              </a:spcAft>
              <a:buNone/>
            </a:pPr>
            <a:r>
              <a:rPr lang="en"/>
              <a:t>Priority: Essential (2)/Nice to have (3)</a:t>
            </a:r>
            <a:endParaRPr/>
          </a:p>
          <a:p>
            <a:pPr indent="0" lvl="0" marL="0" rtl="0" algn="l">
              <a:spcBef>
                <a:spcPts val="1200"/>
              </a:spcBef>
              <a:spcAft>
                <a:spcPts val="1200"/>
              </a:spcAft>
              <a:buNone/>
            </a:pPr>
            <a:r>
              <a:rPr lang="en"/>
              <a:t>Complexity: Medium/Low</a:t>
            </a:r>
            <a:endParaRPr/>
          </a:p>
        </p:txBody>
      </p:sp>
      <p:pic>
        <p:nvPicPr>
          <p:cNvPr id="260" name="Google Shape;260;p37"/>
          <p:cNvPicPr preferRelativeResize="0"/>
          <p:nvPr/>
        </p:nvPicPr>
        <p:blipFill rotWithShape="1">
          <a:blip r:embed="rId3">
            <a:alphaModFix/>
          </a:blip>
          <a:srcRect b="36057" l="22528" r="0" t="0"/>
          <a:stretch/>
        </p:blipFill>
        <p:spPr>
          <a:xfrm>
            <a:off x="7418325" y="-803975"/>
            <a:ext cx="2370248" cy="1956449"/>
          </a:xfrm>
          <a:prstGeom prst="rect">
            <a:avLst/>
          </a:prstGeom>
          <a:noFill/>
          <a:ln>
            <a:noFill/>
          </a:ln>
          <a:effectLst>
            <a:outerShdw rotWithShape="0" algn="bl" dir="7920000" dist="38100">
              <a:schemeClr val="lt2"/>
            </a:outerShdw>
          </a:effectLst>
        </p:spPr>
      </p:pic>
      <p:pic>
        <p:nvPicPr>
          <p:cNvPr id="261" name="Google Shape;261;p37"/>
          <p:cNvPicPr preferRelativeResize="0"/>
          <p:nvPr/>
        </p:nvPicPr>
        <p:blipFill>
          <a:blip r:embed="rId4">
            <a:alphaModFix/>
          </a:blip>
          <a:stretch>
            <a:fillRect/>
          </a:stretch>
        </p:blipFill>
        <p:spPr>
          <a:xfrm>
            <a:off x="311688" y="3044875"/>
            <a:ext cx="3228975" cy="1524000"/>
          </a:xfrm>
          <a:prstGeom prst="rect">
            <a:avLst/>
          </a:prstGeom>
          <a:noFill/>
          <a:ln>
            <a:noFill/>
          </a:ln>
        </p:spPr>
      </p:pic>
      <p:pic>
        <p:nvPicPr>
          <p:cNvPr id="262" name="Google Shape;262;p37"/>
          <p:cNvPicPr preferRelativeResize="0"/>
          <p:nvPr/>
        </p:nvPicPr>
        <p:blipFill>
          <a:blip r:embed="rId5">
            <a:alphaModFix/>
          </a:blip>
          <a:stretch>
            <a:fillRect/>
          </a:stretch>
        </p:blipFill>
        <p:spPr>
          <a:xfrm>
            <a:off x="5974800" y="3006775"/>
            <a:ext cx="2857500" cy="16002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3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Orbitron Medium"/>
                <a:ea typeface="Orbitron Medium"/>
                <a:cs typeface="Orbitron Medium"/>
                <a:sym typeface="Orbitron Medium"/>
              </a:rPr>
              <a:t>Items/Collectables Use Case</a:t>
            </a:r>
            <a:endParaRPr>
              <a:latin typeface="Orbitron Medium"/>
              <a:ea typeface="Orbitron Medium"/>
              <a:cs typeface="Orbitron Medium"/>
              <a:sym typeface="Orbitron Medium"/>
            </a:endParaRPr>
          </a:p>
          <a:p>
            <a:pPr indent="0" lvl="0" marL="0" rtl="0" algn="l">
              <a:spcBef>
                <a:spcPts val="0"/>
              </a:spcBef>
              <a:spcAft>
                <a:spcPts val="0"/>
              </a:spcAft>
              <a:buNone/>
            </a:pPr>
            <a:r>
              <a:rPr lang="en" sz="1911">
                <a:solidFill>
                  <a:srgbClr val="666666"/>
                </a:solidFill>
                <a:latin typeface="Orbitron Medium"/>
                <a:ea typeface="Orbitron Medium"/>
                <a:cs typeface="Orbitron Medium"/>
                <a:sym typeface="Orbitron Medium"/>
              </a:rPr>
              <a:t>Shawn Young</a:t>
            </a:r>
            <a:endParaRPr/>
          </a:p>
        </p:txBody>
      </p:sp>
      <p:sp>
        <p:nvSpPr>
          <p:cNvPr id="268" name="Google Shape;268;p38"/>
          <p:cNvSpPr txBox="1"/>
          <p:nvPr>
            <p:ph idx="1" type="body"/>
          </p:nvPr>
        </p:nvSpPr>
        <p:spPr>
          <a:xfrm>
            <a:off x="311700" y="1530300"/>
            <a:ext cx="1941300" cy="3038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a:p>
            <a:pPr indent="0" lvl="0" marL="0" rtl="0" algn="l">
              <a:spcBef>
                <a:spcPts val="1200"/>
              </a:spcBef>
              <a:spcAft>
                <a:spcPts val="1200"/>
              </a:spcAft>
              <a:buNone/>
            </a:pPr>
            <a:r>
              <a:t/>
            </a:r>
            <a:endParaRPr/>
          </a:p>
        </p:txBody>
      </p:sp>
      <p:pic>
        <p:nvPicPr>
          <p:cNvPr id="269" name="Google Shape;269;p38"/>
          <p:cNvPicPr preferRelativeResize="0"/>
          <p:nvPr/>
        </p:nvPicPr>
        <p:blipFill rotWithShape="1">
          <a:blip r:embed="rId3">
            <a:alphaModFix/>
          </a:blip>
          <a:srcRect b="36057" l="22528" r="0" t="0"/>
          <a:stretch/>
        </p:blipFill>
        <p:spPr>
          <a:xfrm>
            <a:off x="7418325" y="-803975"/>
            <a:ext cx="2370248" cy="1956449"/>
          </a:xfrm>
          <a:prstGeom prst="rect">
            <a:avLst/>
          </a:prstGeom>
          <a:noFill/>
          <a:ln>
            <a:noFill/>
          </a:ln>
          <a:effectLst>
            <a:outerShdw rotWithShape="0" algn="bl" dir="7920000" dist="38100">
              <a:schemeClr val="lt2"/>
            </a:outerShdw>
          </a:effectLst>
        </p:spPr>
      </p:pic>
      <p:pic>
        <p:nvPicPr>
          <p:cNvPr id="270" name="Google Shape;270;p38"/>
          <p:cNvPicPr preferRelativeResize="0"/>
          <p:nvPr/>
        </p:nvPicPr>
        <p:blipFill>
          <a:blip r:embed="rId4">
            <a:alphaModFix/>
          </a:blip>
          <a:stretch>
            <a:fillRect/>
          </a:stretch>
        </p:blipFill>
        <p:spPr>
          <a:xfrm>
            <a:off x="1278900" y="1283787"/>
            <a:ext cx="6586199" cy="353173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3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Orbitron Medium"/>
                <a:ea typeface="Orbitron Medium"/>
                <a:cs typeface="Orbitron Medium"/>
                <a:sym typeface="Orbitron Medium"/>
              </a:rPr>
              <a:t>Items/Collectables Class Diagram</a:t>
            </a:r>
            <a:endParaRPr>
              <a:latin typeface="Orbitron Medium"/>
              <a:ea typeface="Orbitron Medium"/>
              <a:cs typeface="Orbitron Medium"/>
              <a:sym typeface="Orbitron Medium"/>
            </a:endParaRPr>
          </a:p>
          <a:p>
            <a:pPr indent="0" lvl="0" marL="0" rtl="0" algn="l">
              <a:spcBef>
                <a:spcPts val="0"/>
              </a:spcBef>
              <a:spcAft>
                <a:spcPts val="0"/>
              </a:spcAft>
              <a:buNone/>
            </a:pPr>
            <a:r>
              <a:rPr lang="en" sz="1911">
                <a:solidFill>
                  <a:srgbClr val="666666"/>
                </a:solidFill>
                <a:latin typeface="Orbitron Medium"/>
                <a:ea typeface="Orbitron Medium"/>
                <a:cs typeface="Orbitron Medium"/>
                <a:sym typeface="Orbitron Medium"/>
              </a:rPr>
              <a:t>Shawn Young</a:t>
            </a:r>
            <a:endParaRPr/>
          </a:p>
        </p:txBody>
      </p:sp>
      <p:pic>
        <p:nvPicPr>
          <p:cNvPr id="276" name="Google Shape;276;p39"/>
          <p:cNvPicPr preferRelativeResize="0"/>
          <p:nvPr/>
        </p:nvPicPr>
        <p:blipFill>
          <a:blip r:embed="rId3">
            <a:alphaModFix/>
          </a:blip>
          <a:stretch>
            <a:fillRect/>
          </a:stretch>
        </p:blipFill>
        <p:spPr>
          <a:xfrm>
            <a:off x="1591688" y="1358425"/>
            <a:ext cx="5960625" cy="32104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40"/>
          <p:cNvSpPr txBox="1"/>
          <p:nvPr>
            <p:ph type="title"/>
          </p:nvPr>
        </p:nvSpPr>
        <p:spPr>
          <a:xfrm>
            <a:off x="311700" y="445025"/>
            <a:ext cx="8520600" cy="1030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latin typeface="Orbitron Medium"/>
                <a:ea typeface="Orbitron Medium"/>
                <a:cs typeface="Orbitron Medium"/>
                <a:sym typeface="Orbitron Medium"/>
              </a:rPr>
              <a:t>Boss Fights </a:t>
            </a:r>
            <a:endParaRPr>
              <a:latin typeface="Orbitron Medium"/>
              <a:ea typeface="Orbitron Medium"/>
              <a:cs typeface="Orbitron Medium"/>
              <a:sym typeface="Orbitron Medium"/>
            </a:endParaRPr>
          </a:p>
          <a:p>
            <a:pPr indent="0" lvl="0" marL="0" rtl="0" algn="l">
              <a:spcBef>
                <a:spcPts val="0"/>
              </a:spcBef>
              <a:spcAft>
                <a:spcPts val="0"/>
              </a:spcAft>
              <a:buNone/>
            </a:pPr>
            <a:r>
              <a:rPr lang="en" sz="1911">
                <a:solidFill>
                  <a:srgbClr val="666666"/>
                </a:solidFill>
                <a:latin typeface="Orbitron Medium"/>
                <a:ea typeface="Orbitron Medium"/>
                <a:cs typeface="Orbitron Medium"/>
                <a:sym typeface="Orbitron Medium"/>
              </a:rPr>
              <a:t>Kenny Kline</a:t>
            </a:r>
            <a:endParaRPr>
              <a:latin typeface="Orbitron Medium"/>
              <a:ea typeface="Orbitron Medium"/>
              <a:cs typeface="Orbitron Medium"/>
              <a:sym typeface="Orbitron Medium"/>
            </a:endParaRPr>
          </a:p>
        </p:txBody>
      </p:sp>
      <p:pic>
        <p:nvPicPr>
          <p:cNvPr id="282" name="Google Shape;282;p40"/>
          <p:cNvPicPr preferRelativeResize="0"/>
          <p:nvPr/>
        </p:nvPicPr>
        <p:blipFill rotWithShape="1">
          <a:blip r:embed="rId3">
            <a:alphaModFix/>
          </a:blip>
          <a:srcRect b="36057" l="22528" r="0" t="0"/>
          <a:stretch/>
        </p:blipFill>
        <p:spPr>
          <a:xfrm>
            <a:off x="7418325" y="-803975"/>
            <a:ext cx="2370248" cy="1956449"/>
          </a:xfrm>
          <a:prstGeom prst="rect">
            <a:avLst/>
          </a:prstGeom>
          <a:noFill/>
          <a:ln>
            <a:noFill/>
          </a:ln>
          <a:effectLst>
            <a:outerShdw rotWithShape="0" algn="bl" dir="7920000" dist="38100">
              <a:schemeClr val="lt2"/>
            </a:outerShdw>
          </a:effectLst>
        </p:spPr>
      </p:pic>
      <p:sp>
        <p:nvSpPr>
          <p:cNvPr id="283" name="Google Shape;283;p40"/>
          <p:cNvSpPr txBox="1"/>
          <p:nvPr/>
        </p:nvSpPr>
        <p:spPr>
          <a:xfrm>
            <a:off x="384350" y="1605225"/>
            <a:ext cx="7867800" cy="289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accent3"/>
                </a:solidFill>
                <a:latin typeface="Proxima Nova"/>
                <a:ea typeface="Proxima Nova"/>
                <a:cs typeface="Proxima Nova"/>
                <a:sym typeface="Proxima Nova"/>
              </a:rPr>
              <a:t>One main boss at the end of the game, others scattered </a:t>
            </a:r>
            <a:r>
              <a:rPr lang="en" sz="1800">
                <a:solidFill>
                  <a:schemeClr val="accent3"/>
                </a:solidFill>
                <a:latin typeface="Proxima Nova"/>
                <a:ea typeface="Proxima Nova"/>
                <a:cs typeface="Proxima Nova"/>
                <a:sym typeface="Proxima Nova"/>
              </a:rPr>
              <a:t>throughout</a:t>
            </a:r>
            <a:r>
              <a:rPr lang="en" sz="1800">
                <a:solidFill>
                  <a:schemeClr val="accent3"/>
                </a:solidFill>
                <a:latin typeface="Proxima Nova"/>
                <a:ea typeface="Proxima Nova"/>
                <a:cs typeface="Proxima Nova"/>
                <a:sym typeface="Proxima Nova"/>
              </a:rPr>
              <a:t> the map</a:t>
            </a:r>
            <a:endParaRPr sz="18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en" sz="1800">
                <a:solidFill>
                  <a:schemeClr val="accent3"/>
                </a:solidFill>
                <a:latin typeface="Proxima Nova"/>
                <a:ea typeface="Proxima Nova"/>
                <a:cs typeface="Proxima Nova"/>
                <a:sym typeface="Proxima Nova"/>
              </a:rPr>
              <a:t>Priority - 2</a:t>
            </a:r>
            <a:endParaRPr sz="18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en" sz="1800">
                <a:solidFill>
                  <a:schemeClr val="accent3"/>
                </a:solidFill>
                <a:latin typeface="Proxima Nova"/>
                <a:ea typeface="Proxima Nova"/>
                <a:cs typeface="Proxima Nova"/>
                <a:sym typeface="Proxima Nova"/>
              </a:rPr>
              <a:t>Complexity - Intermediate (Similar to </a:t>
            </a:r>
            <a:r>
              <a:rPr lang="en" sz="1800">
                <a:solidFill>
                  <a:schemeClr val="accent3"/>
                </a:solidFill>
                <a:latin typeface="Proxima Nova"/>
                <a:ea typeface="Proxima Nova"/>
                <a:cs typeface="Proxima Nova"/>
                <a:sym typeface="Proxima Nova"/>
              </a:rPr>
              <a:t>other</a:t>
            </a:r>
            <a:r>
              <a:rPr lang="en" sz="1800">
                <a:solidFill>
                  <a:schemeClr val="accent3"/>
                </a:solidFill>
                <a:latin typeface="Proxima Nova"/>
                <a:ea typeface="Proxima Nova"/>
                <a:cs typeface="Proxima Nova"/>
                <a:sym typeface="Proxima Nova"/>
              </a:rPr>
              <a:t> features)</a:t>
            </a:r>
            <a:endParaRPr sz="1800">
              <a:solidFill>
                <a:schemeClr val="accent3"/>
              </a:solidFill>
              <a:latin typeface="Proxima Nova"/>
              <a:ea typeface="Proxima Nova"/>
              <a:cs typeface="Proxima Nova"/>
              <a:sym typeface="Proxima Nova"/>
            </a:endParaRPr>
          </a:p>
          <a:p>
            <a:pPr indent="0" lvl="0" marL="0" rtl="0" algn="l">
              <a:spcBef>
                <a:spcPts val="0"/>
              </a:spcBef>
              <a:spcAft>
                <a:spcPts val="0"/>
              </a:spcAft>
              <a:buNone/>
            </a:pPr>
            <a:r>
              <a:t/>
            </a:r>
            <a:endParaRPr sz="1800">
              <a:solidFill>
                <a:schemeClr val="accent3"/>
              </a:solidFill>
              <a:latin typeface="Proxima Nova"/>
              <a:ea typeface="Proxima Nova"/>
              <a:cs typeface="Proxima Nova"/>
              <a:sym typeface="Proxima Nova"/>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41"/>
          <p:cNvSpPr txBox="1"/>
          <p:nvPr>
            <p:ph type="title"/>
          </p:nvPr>
        </p:nvSpPr>
        <p:spPr>
          <a:xfrm>
            <a:off x="311700" y="445025"/>
            <a:ext cx="8520600" cy="1030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latin typeface="Orbitron Medium"/>
                <a:ea typeface="Orbitron Medium"/>
                <a:cs typeface="Orbitron Medium"/>
                <a:sym typeface="Orbitron Medium"/>
              </a:rPr>
              <a:t>Boss Fights Use Case Diagram</a:t>
            </a:r>
            <a:endParaRPr>
              <a:latin typeface="Orbitron Medium"/>
              <a:ea typeface="Orbitron Medium"/>
              <a:cs typeface="Orbitron Medium"/>
              <a:sym typeface="Orbitron Medium"/>
            </a:endParaRPr>
          </a:p>
          <a:p>
            <a:pPr indent="0" lvl="0" marL="0" rtl="0" algn="l">
              <a:spcBef>
                <a:spcPts val="0"/>
              </a:spcBef>
              <a:spcAft>
                <a:spcPts val="0"/>
              </a:spcAft>
              <a:buNone/>
            </a:pPr>
            <a:r>
              <a:rPr lang="en" sz="1911">
                <a:solidFill>
                  <a:srgbClr val="666666"/>
                </a:solidFill>
                <a:latin typeface="Orbitron Medium"/>
                <a:ea typeface="Orbitron Medium"/>
                <a:cs typeface="Orbitron Medium"/>
                <a:sym typeface="Orbitron Medium"/>
              </a:rPr>
              <a:t>Kenny Kline</a:t>
            </a:r>
            <a:endParaRPr>
              <a:latin typeface="Orbitron Medium"/>
              <a:ea typeface="Orbitron Medium"/>
              <a:cs typeface="Orbitron Medium"/>
              <a:sym typeface="Orbitron Medium"/>
            </a:endParaRPr>
          </a:p>
        </p:txBody>
      </p:sp>
      <p:pic>
        <p:nvPicPr>
          <p:cNvPr id="289" name="Google Shape;289;p41"/>
          <p:cNvPicPr preferRelativeResize="0"/>
          <p:nvPr/>
        </p:nvPicPr>
        <p:blipFill rotWithShape="1">
          <a:blip r:embed="rId3">
            <a:alphaModFix/>
          </a:blip>
          <a:srcRect b="36057" l="22528" r="0" t="0"/>
          <a:stretch/>
        </p:blipFill>
        <p:spPr>
          <a:xfrm>
            <a:off x="7418325" y="-803975"/>
            <a:ext cx="2370248" cy="1956449"/>
          </a:xfrm>
          <a:prstGeom prst="rect">
            <a:avLst/>
          </a:prstGeom>
          <a:noFill/>
          <a:ln>
            <a:noFill/>
          </a:ln>
          <a:effectLst>
            <a:outerShdw rotWithShape="0" algn="bl" dir="7920000" dist="38100">
              <a:schemeClr val="lt2"/>
            </a:outerShdw>
          </a:effectLst>
        </p:spPr>
      </p:pic>
      <p:pic>
        <p:nvPicPr>
          <p:cNvPr id="290" name="Google Shape;290;p41"/>
          <p:cNvPicPr preferRelativeResize="0"/>
          <p:nvPr/>
        </p:nvPicPr>
        <p:blipFill rotWithShape="1">
          <a:blip r:embed="rId4">
            <a:alphaModFix/>
          </a:blip>
          <a:srcRect b="16984" l="0" r="0" t="12717"/>
          <a:stretch/>
        </p:blipFill>
        <p:spPr>
          <a:xfrm>
            <a:off x="2207250" y="1082700"/>
            <a:ext cx="7342423" cy="36141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Orbitron Medium"/>
                <a:ea typeface="Orbitron Medium"/>
                <a:cs typeface="Orbitron Medium"/>
                <a:sym typeface="Orbitron Medium"/>
              </a:rPr>
              <a:t>The Shipwreck Protocol</a:t>
            </a:r>
            <a:endParaRPr>
              <a:latin typeface="Orbitron Medium"/>
              <a:ea typeface="Orbitron Medium"/>
              <a:cs typeface="Orbitron Medium"/>
              <a:sym typeface="Orbitron Medium"/>
            </a:endParaRPr>
          </a:p>
          <a:p>
            <a:pPr indent="0" lvl="0" marL="0" rtl="0" algn="l">
              <a:spcBef>
                <a:spcPts val="0"/>
              </a:spcBef>
              <a:spcAft>
                <a:spcPts val="0"/>
              </a:spcAft>
              <a:buNone/>
            </a:pPr>
            <a:r>
              <a:rPr lang="en" sz="1911">
                <a:solidFill>
                  <a:srgbClr val="666666"/>
                </a:solidFill>
                <a:latin typeface="Orbitron Medium"/>
                <a:ea typeface="Orbitron Medium"/>
                <a:cs typeface="Orbitron Medium"/>
                <a:sym typeface="Orbitron Medium"/>
              </a:rPr>
              <a:t>Shawn Young</a:t>
            </a:r>
            <a:endParaRPr>
              <a:latin typeface="Orbitron Medium"/>
              <a:ea typeface="Orbitron Medium"/>
              <a:cs typeface="Orbitron Medium"/>
              <a:sym typeface="Orbitron Medium"/>
            </a:endParaRPr>
          </a:p>
        </p:txBody>
      </p:sp>
      <p:sp>
        <p:nvSpPr>
          <p:cNvPr id="74" name="Google Shape;74;p1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Font typeface="Orbitron"/>
              <a:buChar char="●"/>
            </a:pPr>
            <a:r>
              <a:rPr lang="en">
                <a:latin typeface="Orbitron"/>
                <a:ea typeface="Orbitron"/>
                <a:cs typeface="Orbitron"/>
                <a:sym typeface="Orbitron"/>
              </a:rPr>
              <a:t>Genre</a:t>
            </a:r>
            <a:endParaRPr>
              <a:latin typeface="Orbitron"/>
              <a:ea typeface="Orbitron"/>
              <a:cs typeface="Orbitron"/>
              <a:sym typeface="Orbitron"/>
            </a:endParaRPr>
          </a:p>
          <a:p>
            <a:pPr indent="-317500" lvl="1" marL="914400" rtl="0" algn="l">
              <a:spcBef>
                <a:spcPts val="0"/>
              </a:spcBef>
              <a:spcAft>
                <a:spcPts val="0"/>
              </a:spcAft>
              <a:buSzPts val="1400"/>
              <a:buFont typeface="Orbitron"/>
              <a:buChar char="○"/>
            </a:pPr>
            <a:r>
              <a:rPr lang="en">
                <a:latin typeface="Orbitron"/>
                <a:ea typeface="Orbitron"/>
                <a:cs typeface="Orbitron"/>
                <a:sym typeface="Orbitron"/>
              </a:rPr>
              <a:t>2D Platformer</a:t>
            </a:r>
            <a:endParaRPr>
              <a:latin typeface="Orbitron"/>
              <a:ea typeface="Orbitron"/>
              <a:cs typeface="Orbitron"/>
              <a:sym typeface="Orbitron"/>
            </a:endParaRPr>
          </a:p>
          <a:p>
            <a:pPr indent="-317500" lvl="1" marL="914400" rtl="0" algn="l">
              <a:spcBef>
                <a:spcPts val="0"/>
              </a:spcBef>
              <a:spcAft>
                <a:spcPts val="0"/>
              </a:spcAft>
              <a:buSzPts val="1400"/>
              <a:buFont typeface="Orbitron"/>
              <a:buChar char="○"/>
            </a:pPr>
            <a:r>
              <a:rPr lang="en">
                <a:latin typeface="Orbitron"/>
                <a:ea typeface="Orbitron"/>
                <a:cs typeface="Orbitron"/>
                <a:sym typeface="Orbitron"/>
              </a:rPr>
              <a:t>Metroidvania</a:t>
            </a:r>
            <a:endParaRPr>
              <a:latin typeface="Orbitron"/>
              <a:ea typeface="Orbitron"/>
              <a:cs typeface="Orbitron"/>
              <a:sym typeface="Orbitron"/>
            </a:endParaRPr>
          </a:p>
          <a:p>
            <a:pPr indent="0" lvl="0" marL="0" rtl="0" algn="l">
              <a:spcBef>
                <a:spcPts val="1200"/>
              </a:spcBef>
              <a:spcAft>
                <a:spcPts val="0"/>
              </a:spcAft>
              <a:buNone/>
            </a:pPr>
            <a:r>
              <a:t/>
            </a:r>
            <a:endParaRPr sz="800">
              <a:latin typeface="Orbitron"/>
              <a:ea typeface="Orbitron"/>
              <a:cs typeface="Orbitron"/>
              <a:sym typeface="Orbitron"/>
            </a:endParaRPr>
          </a:p>
          <a:p>
            <a:pPr indent="-342900" lvl="0" marL="457200" rtl="0" algn="l">
              <a:spcBef>
                <a:spcPts val="1200"/>
              </a:spcBef>
              <a:spcAft>
                <a:spcPts val="0"/>
              </a:spcAft>
              <a:buSzPts val="1800"/>
              <a:buFont typeface="Orbitron"/>
              <a:buChar char="●"/>
            </a:pPr>
            <a:r>
              <a:rPr lang="en">
                <a:latin typeface="Orbitron"/>
                <a:ea typeface="Orbitron"/>
                <a:cs typeface="Orbitron"/>
                <a:sym typeface="Orbitron"/>
              </a:rPr>
              <a:t>Theme</a:t>
            </a:r>
            <a:endParaRPr>
              <a:latin typeface="Orbitron"/>
              <a:ea typeface="Orbitron"/>
              <a:cs typeface="Orbitron"/>
              <a:sym typeface="Orbitron"/>
            </a:endParaRPr>
          </a:p>
          <a:p>
            <a:pPr indent="-317500" lvl="1" marL="914400" rtl="0" algn="l">
              <a:spcBef>
                <a:spcPts val="0"/>
              </a:spcBef>
              <a:spcAft>
                <a:spcPts val="0"/>
              </a:spcAft>
              <a:buSzPts val="1400"/>
              <a:buFont typeface="Orbitron"/>
              <a:buChar char="○"/>
            </a:pPr>
            <a:r>
              <a:rPr lang="en">
                <a:latin typeface="Orbitron"/>
                <a:ea typeface="Orbitron"/>
                <a:cs typeface="Orbitron"/>
                <a:sym typeface="Orbitron"/>
              </a:rPr>
              <a:t>Spaceship Underwater</a:t>
            </a:r>
            <a:endParaRPr>
              <a:latin typeface="Orbitron"/>
              <a:ea typeface="Orbitron"/>
              <a:cs typeface="Orbitron"/>
              <a:sym typeface="Orbitron"/>
            </a:endParaRPr>
          </a:p>
          <a:p>
            <a:pPr indent="0" lvl="0" marL="0" rtl="0" algn="l">
              <a:spcBef>
                <a:spcPts val="1200"/>
              </a:spcBef>
              <a:spcAft>
                <a:spcPts val="0"/>
              </a:spcAft>
              <a:buNone/>
            </a:pPr>
            <a:r>
              <a:t/>
            </a:r>
            <a:endParaRPr sz="800">
              <a:latin typeface="Orbitron"/>
              <a:ea typeface="Orbitron"/>
              <a:cs typeface="Orbitron"/>
              <a:sym typeface="Orbitron"/>
            </a:endParaRPr>
          </a:p>
          <a:p>
            <a:pPr indent="-342900" lvl="0" marL="457200" rtl="0" algn="l">
              <a:spcBef>
                <a:spcPts val="1200"/>
              </a:spcBef>
              <a:spcAft>
                <a:spcPts val="0"/>
              </a:spcAft>
              <a:buSzPts val="1800"/>
              <a:buFont typeface="Orbitron"/>
              <a:buChar char="●"/>
            </a:pPr>
            <a:r>
              <a:rPr lang="en">
                <a:latin typeface="Orbitron"/>
                <a:ea typeface="Orbitron"/>
                <a:cs typeface="Orbitron"/>
                <a:sym typeface="Orbitron"/>
              </a:rPr>
              <a:t>Goal</a:t>
            </a:r>
            <a:endParaRPr>
              <a:latin typeface="Orbitron"/>
              <a:ea typeface="Orbitron"/>
              <a:cs typeface="Orbitron"/>
              <a:sym typeface="Orbitron"/>
            </a:endParaRPr>
          </a:p>
          <a:p>
            <a:pPr indent="-317500" lvl="1" marL="914400" rtl="0" algn="l">
              <a:spcBef>
                <a:spcPts val="0"/>
              </a:spcBef>
              <a:spcAft>
                <a:spcPts val="0"/>
              </a:spcAft>
              <a:buSzPts val="1400"/>
              <a:buFont typeface="Orbitron"/>
              <a:buChar char="○"/>
            </a:pPr>
            <a:r>
              <a:rPr lang="en">
                <a:latin typeface="Orbitron"/>
                <a:ea typeface="Orbitron"/>
                <a:cs typeface="Orbitron"/>
                <a:sym typeface="Orbitron"/>
              </a:rPr>
              <a:t>Escape!</a:t>
            </a:r>
            <a:endParaRPr>
              <a:latin typeface="Orbitron"/>
              <a:ea typeface="Orbitron"/>
              <a:cs typeface="Orbitron"/>
              <a:sym typeface="Orbitron"/>
            </a:endParaRPr>
          </a:p>
        </p:txBody>
      </p:sp>
      <p:pic>
        <p:nvPicPr>
          <p:cNvPr id="75" name="Google Shape;75;p15"/>
          <p:cNvPicPr preferRelativeResize="0"/>
          <p:nvPr/>
        </p:nvPicPr>
        <p:blipFill>
          <a:blip r:embed="rId3">
            <a:alphaModFix/>
          </a:blip>
          <a:stretch>
            <a:fillRect/>
          </a:stretch>
        </p:blipFill>
        <p:spPr>
          <a:xfrm>
            <a:off x="3838563" y="1895075"/>
            <a:ext cx="5305425" cy="3162300"/>
          </a:xfrm>
          <a:prstGeom prst="rect">
            <a:avLst/>
          </a:prstGeom>
          <a:noFill/>
          <a:ln>
            <a:noFill/>
          </a:ln>
          <a:effectLst>
            <a:outerShdw blurRad="171450" rotWithShape="0" algn="bl" dir="12120000" dist="57150">
              <a:srgbClr val="000000">
                <a:alpha val="27000"/>
              </a:srgbClr>
            </a:outerShdw>
          </a:effectLst>
        </p:spPr>
      </p:pic>
      <p:pic>
        <p:nvPicPr>
          <p:cNvPr id="76" name="Google Shape;76;p15"/>
          <p:cNvPicPr preferRelativeResize="0"/>
          <p:nvPr/>
        </p:nvPicPr>
        <p:blipFill rotWithShape="1">
          <a:blip r:embed="rId4">
            <a:alphaModFix/>
          </a:blip>
          <a:srcRect b="36057" l="22528" r="0" t="0"/>
          <a:stretch/>
        </p:blipFill>
        <p:spPr>
          <a:xfrm>
            <a:off x="7418325" y="-803975"/>
            <a:ext cx="2370248" cy="1956449"/>
          </a:xfrm>
          <a:prstGeom prst="rect">
            <a:avLst/>
          </a:prstGeom>
          <a:noFill/>
          <a:ln>
            <a:noFill/>
          </a:ln>
          <a:effectLst>
            <a:outerShdw rotWithShape="0" algn="bl" dir="7920000" dist="38100">
              <a:schemeClr val="lt2"/>
            </a:outerShdw>
          </a:effectLst>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42"/>
          <p:cNvSpPr txBox="1"/>
          <p:nvPr>
            <p:ph type="title"/>
          </p:nvPr>
        </p:nvSpPr>
        <p:spPr>
          <a:xfrm>
            <a:off x="311700" y="445025"/>
            <a:ext cx="8520600" cy="881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Orbitron Medium"/>
                <a:ea typeface="Orbitron Medium"/>
                <a:cs typeface="Orbitron Medium"/>
                <a:sym typeface="Orbitron Medium"/>
              </a:rPr>
              <a:t>Boss Fights Class Diagram</a:t>
            </a:r>
            <a:endParaRPr>
              <a:latin typeface="Orbitron Medium"/>
              <a:ea typeface="Orbitron Medium"/>
              <a:cs typeface="Orbitron Medium"/>
              <a:sym typeface="Orbitron Medium"/>
            </a:endParaRPr>
          </a:p>
          <a:p>
            <a:pPr indent="0" lvl="0" marL="0" rtl="0" algn="l">
              <a:spcBef>
                <a:spcPts val="0"/>
              </a:spcBef>
              <a:spcAft>
                <a:spcPts val="0"/>
              </a:spcAft>
              <a:buNone/>
            </a:pPr>
            <a:r>
              <a:rPr lang="en" sz="1911">
                <a:solidFill>
                  <a:srgbClr val="666666"/>
                </a:solidFill>
                <a:latin typeface="Orbitron Medium"/>
                <a:ea typeface="Orbitron Medium"/>
                <a:cs typeface="Orbitron Medium"/>
                <a:sym typeface="Orbitron Medium"/>
              </a:rPr>
              <a:t>Kenny Kline</a:t>
            </a:r>
            <a:endParaRPr>
              <a:latin typeface="Orbitron Medium"/>
              <a:ea typeface="Orbitron Medium"/>
              <a:cs typeface="Orbitron Medium"/>
              <a:sym typeface="Orbitron Medium"/>
            </a:endParaRPr>
          </a:p>
        </p:txBody>
      </p:sp>
      <p:pic>
        <p:nvPicPr>
          <p:cNvPr id="296" name="Google Shape;296;p42"/>
          <p:cNvPicPr preferRelativeResize="0"/>
          <p:nvPr/>
        </p:nvPicPr>
        <p:blipFill rotWithShape="1">
          <a:blip r:embed="rId3">
            <a:alphaModFix/>
          </a:blip>
          <a:srcRect b="36057" l="22528" r="0" t="0"/>
          <a:stretch/>
        </p:blipFill>
        <p:spPr>
          <a:xfrm>
            <a:off x="7418325" y="-803975"/>
            <a:ext cx="2370248" cy="1956449"/>
          </a:xfrm>
          <a:prstGeom prst="rect">
            <a:avLst/>
          </a:prstGeom>
          <a:noFill/>
          <a:ln>
            <a:noFill/>
          </a:ln>
          <a:effectLst>
            <a:outerShdw rotWithShape="0" algn="bl" dir="7920000" dist="38100">
              <a:schemeClr val="lt2"/>
            </a:outerShdw>
          </a:effectLst>
        </p:spPr>
      </p:pic>
      <p:pic>
        <p:nvPicPr>
          <p:cNvPr id="297" name="Google Shape;297;p42"/>
          <p:cNvPicPr preferRelativeResize="0"/>
          <p:nvPr/>
        </p:nvPicPr>
        <p:blipFill>
          <a:blip r:embed="rId4">
            <a:alphaModFix/>
          </a:blip>
          <a:stretch>
            <a:fillRect/>
          </a:stretch>
        </p:blipFill>
        <p:spPr>
          <a:xfrm>
            <a:off x="688175" y="1227425"/>
            <a:ext cx="8374774" cy="375392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4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Orbitron Medium"/>
                <a:ea typeface="Orbitron Medium"/>
                <a:cs typeface="Orbitron Medium"/>
                <a:sym typeface="Orbitron Medium"/>
              </a:rPr>
              <a:t>Global Use Case</a:t>
            </a:r>
            <a:endParaRPr>
              <a:latin typeface="Orbitron Medium"/>
              <a:ea typeface="Orbitron Medium"/>
              <a:cs typeface="Orbitron Medium"/>
              <a:sym typeface="Orbitron Medium"/>
            </a:endParaRPr>
          </a:p>
        </p:txBody>
      </p:sp>
      <p:pic>
        <p:nvPicPr>
          <p:cNvPr id="303" name="Google Shape;303;p43"/>
          <p:cNvPicPr preferRelativeResize="0"/>
          <p:nvPr/>
        </p:nvPicPr>
        <p:blipFill>
          <a:blip r:embed="rId3">
            <a:alphaModFix/>
          </a:blip>
          <a:stretch>
            <a:fillRect/>
          </a:stretch>
        </p:blipFill>
        <p:spPr>
          <a:xfrm>
            <a:off x="667925" y="963850"/>
            <a:ext cx="7808151" cy="40032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44"/>
          <p:cNvSpPr txBox="1"/>
          <p:nvPr>
            <p:ph type="ctrTitle"/>
          </p:nvPr>
        </p:nvSpPr>
        <p:spPr>
          <a:xfrm>
            <a:off x="510450" y="1386425"/>
            <a:ext cx="8123100" cy="1588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b="1" lang="en" sz="3700">
                <a:latin typeface="Orbitron"/>
                <a:ea typeface="Orbitron"/>
                <a:cs typeface="Orbitron"/>
                <a:sym typeface="Orbitron"/>
              </a:rPr>
              <a:t>Team Nautilus</a:t>
            </a:r>
            <a:endParaRPr b="1" sz="3700">
              <a:latin typeface="Orbitron"/>
              <a:ea typeface="Orbitron"/>
              <a:cs typeface="Orbitron"/>
              <a:sym typeface="Orbitron"/>
            </a:endParaRPr>
          </a:p>
        </p:txBody>
      </p:sp>
      <p:sp>
        <p:nvSpPr>
          <p:cNvPr id="309" name="Google Shape;309;p44"/>
          <p:cNvSpPr txBox="1"/>
          <p:nvPr>
            <p:ph idx="1" type="subTitle"/>
          </p:nvPr>
        </p:nvSpPr>
        <p:spPr>
          <a:xfrm>
            <a:off x="510450" y="3338918"/>
            <a:ext cx="8123100" cy="15885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b="1" lang="en" sz="4800">
                <a:latin typeface="Orbitron"/>
                <a:ea typeface="Orbitron"/>
                <a:cs typeface="Orbitron"/>
                <a:sym typeface="Orbitron"/>
              </a:rPr>
              <a:t>Questions?</a:t>
            </a:r>
            <a:endParaRPr b="1" sz="4800">
              <a:latin typeface="Orbitron"/>
              <a:ea typeface="Orbitron"/>
              <a:cs typeface="Orbitron"/>
              <a:sym typeface="Orbitron"/>
            </a:endParaRPr>
          </a:p>
        </p:txBody>
      </p:sp>
      <p:pic>
        <p:nvPicPr>
          <p:cNvPr id="310" name="Google Shape;310;p44"/>
          <p:cNvPicPr preferRelativeResize="0"/>
          <p:nvPr/>
        </p:nvPicPr>
        <p:blipFill rotWithShape="1">
          <a:blip r:embed="rId3">
            <a:alphaModFix/>
          </a:blip>
          <a:srcRect b="34591" l="12346" r="1312" t="1972"/>
          <a:stretch/>
        </p:blipFill>
        <p:spPr>
          <a:xfrm>
            <a:off x="4572000" y="-790925"/>
            <a:ext cx="5143501" cy="3778898"/>
          </a:xfrm>
          <a:prstGeom prst="rect">
            <a:avLst/>
          </a:prstGeom>
          <a:noFill/>
          <a:ln>
            <a:noFill/>
          </a:ln>
          <a:effectLst>
            <a:outerShdw rotWithShape="0" algn="bl" dir="7920000" dist="19050">
              <a:schemeClr val="lt2"/>
            </a:outerShdw>
          </a:effectLst>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sp>
        <p:nvSpPr>
          <p:cNvPr id="81" name="Google Shape;81;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Orbitron Medium"/>
                <a:ea typeface="Orbitron Medium"/>
                <a:cs typeface="Orbitron Medium"/>
                <a:sym typeface="Orbitron Medium"/>
              </a:rPr>
              <a:t>Storyboard - Alice</a:t>
            </a:r>
            <a:endParaRPr>
              <a:latin typeface="Orbitron Medium"/>
              <a:ea typeface="Orbitron Medium"/>
              <a:cs typeface="Orbitron Medium"/>
              <a:sym typeface="Orbitron Medium"/>
            </a:endParaRPr>
          </a:p>
        </p:txBody>
      </p:sp>
      <p:sp>
        <p:nvSpPr>
          <p:cNvPr id="82" name="Google Shape;82;p16"/>
          <p:cNvSpPr txBox="1"/>
          <p:nvPr>
            <p:ph idx="1" type="body"/>
          </p:nvPr>
        </p:nvSpPr>
        <p:spPr>
          <a:xfrm>
            <a:off x="311700" y="1152475"/>
            <a:ext cx="63297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500">
                <a:latin typeface="Orbitron"/>
                <a:ea typeface="Orbitron"/>
                <a:cs typeface="Orbitron"/>
                <a:sym typeface="Orbitron"/>
              </a:rPr>
              <a:t>You are Miko, an employee aboard a small cargo ship. You’re transporting goods back to your headquarters when something goes wrong with your ship. Although you attempt to stop the crash into a nearby planet, it’s too late. You are knocked to the ground and pass out as the ship slams into unknown waters. Minutes later, you awaken; but time is running out. You need to get to the escape pod and get out as quickly as possible, before the water-or things </a:t>
            </a:r>
            <a:r>
              <a:rPr i="1" lang="en" sz="1500">
                <a:latin typeface="Orbitron"/>
                <a:ea typeface="Orbitron"/>
                <a:cs typeface="Orbitron"/>
                <a:sym typeface="Orbitron"/>
              </a:rPr>
              <a:t>in</a:t>
            </a:r>
            <a:r>
              <a:rPr lang="en" sz="1500">
                <a:latin typeface="Orbitron"/>
                <a:ea typeface="Orbitron"/>
                <a:cs typeface="Orbitron"/>
                <a:sym typeface="Orbitron"/>
              </a:rPr>
              <a:t> the water- terminate your existence.</a:t>
            </a:r>
            <a:endParaRPr sz="1500">
              <a:latin typeface="Orbitron"/>
              <a:ea typeface="Orbitron"/>
              <a:cs typeface="Orbitron"/>
              <a:sym typeface="Orbitron"/>
            </a:endParaRPr>
          </a:p>
        </p:txBody>
      </p:sp>
      <p:pic>
        <p:nvPicPr>
          <p:cNvPr id="83" name="Google Shape;83;p16"/>
          <p:cNvPicPr preferRelativeResize="0"/>
          <p:nvPr/>
        </p:nvPicPr>
        <p:blipFill rotWithShape="1">
          <a:blip r:embed="rId3">
            <a:alphaModFix/>
          </a:blip>
          <a:srcRect b="36057" l="22528" r="0" t="0"/>
          <a:stretch/>
        </p:blipFill>
        <p:spPr>
          <a:xfrm>
            <a:off x="7418325" y="-803975"/>
            <a:ext cx="2370248" cy="1956449"/>
          </a:xfrm>
          <a:prstGeom prst="rect">
            <a:avLst/>
          </a:prstGeom>
          <a:noFill/>
          <a:ln>
            <a:noFill/>
          </a:ln>
          <a:effectLst>
            <a:outerShdw rotWithShape="0" algn="bl" dir="7920000" dist="38100">
              <a:schemeClr val="lt2"/>
            </a:outerShdw>
          </a:effectLst>
        </p:spPr>
      </p:pic>
      <p:pic>
        <p:nvPicPr>
          <p:cNvPr id="84" name="Google Shape;84;p16"/>
          <p:cNvPicPr preferRelativeResize="0"/>
          <p:nvPr/>
        </p:nvPicPr>
        <p:blipFill rotWithShape="1">
          <a:blip r:embed="rId4">
            <a:alphaModFix/>
          </a:blip>
          <a:srcRect b="17039" l="19812" r="40532" t="3412"/>
          <a:stretch/>
        </p:blipFill>
        <p:spPr>
          <a:xfrm>
            <a:off x="6954550" y="1230750"/>
            <a:ext cx="1877750" cy="37666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Orbitron Medium"/>
                <a:ea typeface="Orbitron Medium"/>
                <a:cs typeface="Orbitron Medium"/>
                <a:sym typeface="Orbitron Medium"/>
              </a:rPr>
              <a:t>Storyboard - Ben</a:t>
            </a:r>
            <a:endParaRPr>
              <a:latin typeface="Orbitron Medium"/>
              <a:ea typeface="Orbitron Medium"/>
              <a:cs typeface="Orbitron Medium"/>
              <a:sym typeface="Orbitron Medium"/>
            </a:endParaRPr>
          </a:p>
        </p:txBody>
      </p:sp>
      <p:sp>
        <p:nvSpPr>
          <p:cNvPr id="90" name="Google Shape;90;p1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latin typeface="Orbitron"/>
                <a:ea typeface="Orbitron"/>
                <a:cs typeface="Orbitron"/>
                <a:sym typeface="Orbitron"/>
              </a:rPr>
              <a:t>Game begins with a black screen, and white text describing what’s happening to the player(ship is crashing). Player then receives first objective: initiate The Shipwreck Protocol by typing in a code to open the escape pod room. </a:t>
            </a:r>
            <a:endParaRPr>
              <a:latin typeface="Orbitron"/>
              <a:ea typeface="Orbitron"/>
              <a:cs typeface="Orbitron"/>
              <a:sym typeface="Orbitron"/>
            </a:endParaRPr>
          </a:p>
        </p:txBody>
      </p:sp>
      <p:pic>
        <p:nvPicPr>
          <p:cNvPr id="91" name="Google Shape;91;p17"/>
          <p:cNvPicPr preferRelativeResize="0"/>
          <p:nvPr/>
        </p:nvPicPr>
        <p:blipFill>
          <a:blip r:embed="rId3">
            <a:alphaModFix/>
          </a:blip>
          <a:stretch>
            <a:fillRect/>
          </a:stretch>
        </p:blipFill>
        <p:spPr>
          <a:xfrm>
            <a:off x="4572000" y="2375075"/>
            <a:ext cx="3856824" cy="2438775"/>
          </a:xfrm>
          <a:prstGeom prst="rect">
            <a:avLst/>
          </a:prstGeom>
          <a:noFill/>
          <a:ln>
            <a:noFill/>
          </a:ln>
        </p:spPr>
      </p:pic>
      <p:pic>
        <p:nvPicPr>
          <p:cNvPr id="92" name="Google Shape;92;p17"/>
          <p:cNvPicPr preferRelativeResize="0"/>
          <p:nvPr/>
        </p:nvPicPr>
        <p:blipFill rotWithShape="1">
          <a:blip r:embed="rId4">
            <a:alphaModFix/>
          </a:blip>
          <a:srcRect b="36057" l="22528" r="0" t="0"/>
          <a:stretch/>
        </p:blipFill>
        <p:spPr>
          <a:xfrm>
            <a:off x="7418325" y="-803975"/>
            <a:ext cx="2370248" cy="1956449"/>
          </a:xfrm>
          <a:prstGeom prst="rect">
            <a:avLst/>
          </a:prstGeom>
          <a:noFill/>
          <a:ln>
            <a:noFill/>
          </a:ln>
          <a:effectLst>
            <a:outerShdw rotWithShape="0" algn="bl" dir="7920000" dist="38100">
              <a:schemeClr val="lt2"/>
            </a:outerShdw>
          </a:effectLst>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Orbitron Medium"/>
                <a:ea typeface="Orbitron Medium"/>
                <a:cs typeface="Orbitron Medium"/>
                <a:sym typeface="Orbitron Medium"/>
              </a:rPr>
              <a:t>Storyboard - Kenny</a:t>
            </a:r>
            <a:endParaRPr>
              <a:latin typeface="Orbitron Medium"/>
              <a:ea typeface="Orbitron Medium"/>
              <a:cs typeface="Orbitron Medium"/>
              <a:sym typeface="Orbitron Medium"/>
            </a:endParaRPr>
          </a:p>
        </p:txBody>
      </p:sp>
      <p:sp>
        <p:nvSpPr>
          <p:cNvPr id="98" name="Google Shape;98;p18"/>
          <p:cNvSpPr txBox="1"/>
          <p:nvPr>
            <p:ph idx="1" type="body"/>
          </p:nvPr>
        </p:nvSpPr>
        <p:spPr>
          <a:xfrm>
            <a:off x="311700" y="1152475"/>
            <a:ext cx="3971400" cy="3416400"/>
          </a:xfrm>
          <a:prstGeom prst="rect">
            <a:avLst/>
          </a:prstGeom>
        </p:spPr>
        <p:txBody>
          <a:bodyPr anchorCtr="0" anchor="t" bIns="91425" lIns="91425" spcFirstLastPara="1" rIns="91425" wrap="square" tIns="91425">
            <a:normAutofit fontScale="92500" lnSpcReduction="10000"/>
          </a:bodyPr>
          <a:lstStyle/>
          <a:p>
            <a:pPr indent="0" lvl="0" marL="0" rtl="0" algn="l">
              <a:spcBef>
                <a:spcPts val="0"/>
              </a:spcBef>
              <a:spcAft>
                <a:spcPts val="0"/>
              </a:spcAft>
              <a:buNone/>
            </a:pPr>
            <a:r>
              <a:rPr lang="en" sz="1500">
                <a:latin typeface="Orbitron"/>
                <a:ea typeface="Orbitron"/>
                <a:cs typeface="Orbitron"/>
                <a:sym typeface="Orbitron"/>
              </a:rPr>
              <a:t>Player then enters the room containing</a:t>
            </a:r>
            <a:endParaRPr sz="1500">
              <a:latin typeface="Orbitron"/>
              <a:ea typeface="Orbitron"/>
              <a:cs typeface="Orbitron"/>
              <a:sym typeface="Orbitron"/>
            </a:endParaRPr>
          </a:p>
          <a:p>
            <a:pPr indent="0" lvl="0" marL="0" rtl="0" algn="l">
              <a:spcBef>
                <a:spcPts val="1200"/>
              </a:spcBef>
              <a:spcAft>
                <a:spcPts val="0"/>
              </a:spcAft>
              <a:buNone/>
            </a:pPr>
            <a:r>
              <a:rPr lang="en" sz="1500">
                <a:latin typeface="Orbitron"/>
                <a:ea typeface="Orbitron"/>
                <a:cs typeface="Orbitron"/>
                <a:sym typeface="Orbitron"/>
              </a:rPr>
              <a:t>the escape pod, until they realize the </a:t>
            </a:r>
            <a:endParaRPr sz="1500">
              <a:latin typeface="Orbitron"/>
              <a:ea typeface="Orbitron"/>
              <a:cs typeface="Orbitron"/>
              <a:sym typeface="Orbitron"/>
            </a:endParaRPr>
          </a:p>
          <a:p>
            <a:pPr indent="0" lvl="0" marL="0" rtl="0" algn="l">
              <a:spcBef>
                <a:spcPts val="1200"/>
              </a:spcBef>
              <a:spcAft>
                <a:spcPts val="0"/>
              </a:spcAft>
              <a:buNone/>
            </a:pPr>
            <a:r>
              <a:rPr lang="en" sz="1500">
                <a:latin typeface="Orbitron"/>
                <a:ea typeface="Orbitron"/>
                <a:cs typeface="Orbitron"/>
                <a:sym typeface="Orbitron"/>
              </a:rPr>
              <a:t>pod is broken. Their next objective is</a:t>
            </a:r>
            <a:endParaRPr sz="1500">
              <a:latin typeface="Orbitron"/>
              <a:ea typeface="Orbitron"/>
              <a:cs typeface="Orbitron"/>
              <a:sym typeface="Orbitron"/>
            </a:endParaRPr>
          </a:p>
          <a:p>
            <a:pPr indent="0" lvl="0" marL="0" rtl="0" algn="l">
              <a:spcBef>
                <a:spcPts val="1200"/>
              </a:spcBef>
              <a:spcAft>
                <a:spcPts val="0"/>
              </a:spcAft>
              <a:buNone/>
            </a:pPr>
            <a:r>
              <a:rPr lang="en" sz="1500">
                <a:latin typeface="Orbitron"/>
                <a:ea typeface="Orbitron"/>
                <a:cs typeface="Orbitron"/>
                <a:sym typeface="Orbitron"/>
              </a:rPr>
              <a:t>to get the repair kit to repair the pod.</a:t>
            </a:r>
            <a:endParaRPr sz="1500">
              <a:latin typeface="Orbitron"/>
              <a:ea typeface="Orbitron"/>
              <a:cs typeface="Orbitron"/>
              <a:sym typeface="Orbitron"/>
            </a:endParaRPr>
          </a:p>
          <a:p>
            <a:pPr indent="0" lvl="0" marL="0" rtl="0" algn="l">
              <a:spcBef>
                <a:spcPts val="1200"/>
              </a:spcBef>
              <a:spcAft>
                <a:spcPts val="0"/>
              </a:spcAft>
              <a:buNone/>
            </a:pPr>
            <a:r>
              <a:rPr lang="en" sz="1500">
                <a:latin typeface="Orbitron"/>
                <a:ea typeface="Orbitron"/>
                <a:cs typeface="Orbitron"/>
                <a:sym typeface="Orbitron"/>
              </a:rPr>
              <a:t>This will be the main objective for </a:t>
            </a:r>
            <a:endParaRPr sz="1500">
              <a:latin typeface="Orbitron"/>
              <a:ea typeface="Orbitron"/>
              <a:cs typeface="Orbitron"/>
              <a:sym typeface="Orbitron"/>
            </a:endParaRPr>
          </a:p>
          <a:p>
            <a:pPr indent="0" lvl="0" marL="0" rtl="0" algn="l">
              <a:spcBef>
                <a:spcPts val="1200"/>
              </a:spcBef>
              <a:spcAft>
                <a:spcPts val="0"/>
              </a:spcAft>
              <a:buNone/>
            </a:pPr>
            <a:r>
              <a:rPr lang="en" sz="1500">
                <a:latin typeface="Orbitron"/>
                <a:ea typeface="Orbitron"/>
                <a:cs typeface="Orbitron"/>
                <a:sym typeface="Orbitron"/>
              </a:rPr>
              <a:t>the rest of the game. To unlock the </a:t>
            </a:r>
            <a:endParaRPr sz="1500">
              <a:latin typeface="Orbitron"/>
              <a:ea typeface="Orbitron"/>
              <a:cs typeface="Orbitron"/>
              <a:sym typeface="Orbitron"/>
            </a:endParaRPr>
          </a:p>
          <a:p>
            <a:pPr indent="0" lvl="0" marL="0" rtl="0" algn="l">
              <a:spcBef>
                <a:spcPts val="1200"/>
              </a:spcBef>
              <a:spcAft>
                <a:spcPts val="0"/>
              </a:spcAft>
              <a:buNone/>
            </a:pPr>
            <a:r>
              <a:rPr lang="en" sz="1500">
                <a:latin typeface="Orbitron"/>
                <a:ea typeface="Orbitron"/>
                <a:cs typeface="Orbitron"/>
                <a:sym typeface="Orbitron"/>
              </a:rPr>
              <a:t>next room, they need to first collect an</a:t>
            </a:r>
            <a:endParaRPr sz="1500">
              <a:latin typeface="Orbitron"/>
              <a:ea typeface="Orbitron"/>
              <a:cs typeface="Orbitron"/>
              <a:sym typeface="Orbitron"/>
            </a:endParaRPr>
          </a:p>
          <a:p>
            <a:pPr indent="0" lvl="0" marL="0" rtl="0" algn="l">
              <a:spcBef>
                <a:spcPts val="1200"/>
              </a:spcBef>
              <a:spcAft>
                <a:spcPts val="0"/>
              </a:spcAft>
              <a:buNone/>
            </a:pPr>
            <a:r>
              <a:rPr lang="en" sz="1500">
                <a:latin typeface="Orbitron"/>
                <a:ea typeface="Orbitron"/>
                <a:cs typeface="Orbitron"/>
                <a:sym typeface="Orbitron"/>
              </a:rPr>
              <a:t> Item from the controls room and open </a:t>
            </a:r>
            <a:endParaRPr sz="1500">
              <a:latin typeface="Orbitron"/>
              <a:ea typeface="Orbitron"/>
              <a:cs typeface="Orbitron"/>
              <a:sym typeface="Orbitron"/>
            </a:endParaRPr>
          </a:p>
          <a:p>
            <a:pPr indent="0" lvl="0" marL="0" rtl="0" algn="l">
              <a:spcBef>
                <a:spcPts val="1200"/>
              </a:spcBef>
              <a:spcAft>
                <a:spcPts val="1200"/>
              </a:spcAft>
              <a:buNone/>
            </a:pPr>
            <a:r>
              <a:rPr lang="en" sz="1500">
                <a:latin typeface="Orbitron"/>
                <a:ea typeface="Orbitron"/>
                <a:cs typeface="Orbitron"/>
                <a:sym typeface="Orbitron"/>
              </a:rPr>
              <a:t>the other door to the med bay)</a:t>
            </a:r>
            <a:endParaRPr sz="1500">
              <a:latin typeface="Orbitron"/>
              <a:ea typeface="Orbitron"/>
              <a:cs typeface="Orbitron"/>
              <a:sym typeface="Orbitron"/>
            </a:endParaRPr>
          </a:p>
        </p:txBody>
      </p:sp>
      <p:pic>
        <p:nvPicPr>
          <p:cNvPr id="99" name="Google Shape;99;p18"/>
          <p:cNvPicPr preferRelativeResize="0"/>
          <p:nvPr/>
        </p:nvPicPr>
        <p:blipFill>
          <a:blip r:embed="rId3">
            <a:alphaModFix/>
          </a:blip>
          <a:stretch>
            <a:fillRect/>
          </a:stretch>
        </p:blipFill>
        <p:spPr>
          <a:xfrm>
            <a:off x="4332799" y="1339600"/>
            <a:ext cx="4297758" cy="3416400"/>
          </a:xfrm>
          <a:prstGeom prst="rect">
            <a:avLst/>
          </a:prstGeom>
          <a:noFill/>
          <a:ln>
            <a:noFill/>
          </a:ln>
        </p:spPr>
      </p:pic>
      <p:pic>
        <p:nvPicPr>
          <p:cNvPr id="100" name="Google Shape;100;p18"/>
          <p:cNvPicPr preferRelativeResize="0"/>
          <p:nvPr/>
        </p:nvPicPr>
        <p:blipFill rotWithShape="1">
          <a:blip r:embed="rId4">
            <a:alphaModFix/>
          </a:blip>
          <a:srcRect b="36057" l="22528" r="0" t="0"/>
          <a:stretch/>
        </p:blipFill>
        <p:spPr>
          <a:xfrm>
            <a:off x="7418325" y="-803975"/>
            <a:ext cx="2370248" cy="1956449"/>
          </a:xfrm>
          <a:prstGeom prst="rect">
            <a:avLst/>
          </a:prstGeom>
          <a:noFill/>
          <a:ln>
            <a:noFill/>
          </a:ln>
          <a:effectLst>
            <a:outerShdw rotWithShape="0" algn="bl" dir="7920000" dist="38100">
              <a:schemeClr val="lt2"/>
            </a:outerShdw>
          </a:effectLst>
        </p:spPr>
      </p:pic>
      <p:pic>
        <p:nvPicPr>
          <p:cNvPr id="101" name="Google Shape;101;p18"/>
          <p:cNvPicPr preferRelativeResize="0"/>
          <p:nvPr/>
        </p:nvPicPr>
        <p:blipFill>
          <a:blip r:embed="rId5">
            <a:alphaModFix/>
          </a:blip>
          <a:stretch>
            <a:fillRect/>
          </a:stretch>
        </p:blipFill>
        <p:spPr>
          <a:xfrm>
            <a:off x="7184175" y="3309625"/>
            <a:ext cx="1446375" cy="14463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Orbitron Medium"/>
                <a:ea typeface="Orbitron Medium"/>
                <a:cs typeface="Orbitron Medium"/>
                <a:sym typeface="Orbitron Medium"/>
              </a:rPr>
              <a:t>Storyboard - Alice</a:t>
            </a:r>
            <a:endParaRPr>
              <a:latin typeface="Orbitron Medium"/>
              <a:ea typeface="Orbitron Medium"/>
              <a:cs typeface="Orbitron Medium"/>
              <a:sym typeface="Orbitron Medium"/>
            </a:endParaRPr>
          </a:p>
        </p:txBody>
      </p:sp>
      <p:pic>
        <p:nvPicPr>
          <p:cNvPr id="107" name="Google Shape;107;p19"/>
          <p:cNvPicPr preferRelativeResize="0"/>
          <p:nvPr/>
        </p:nvPicPr>
        <p:blipFill>
          <a:blip r:embed="rId3">
            <a:alphaModFix/>
          </a:blip>
          <a:stretch>
            <a:fillRect/>
          </a:stretch>
        </p:blipFill>
        <p:spPr>
          <a:xfrm>
            <a:off x="5134050" y="1498762"/>
            <a:ext cx="3809026" cy="2145975"/>
          </a:xfrm>
          <a:prstGeom prst="rect">
            <a:avLst/>
          </a:prstGeom>
          <a:noFill/>
          <a:ln>
            <a:noFill/>
          </a:ln>
        </p:spPr>
      </p:pic>
      <p:pic>
        <p:nvPicPr>
          <p:cNvPr id="108" name="Google Shape;108;p19"/>
          <p:cNvPicPr preferRelativeResize="0"/>
          <p:nvPr/>
        </p:nvPicPr>
        <p:blipFill>
          <a:blip r:embed="rId4">
            <a:alphaModFix/>
          </a:blip>
          <a:stretch>
            <a:fillRect/>
          </a:stretch>
        </p:blipFill>
        <p:spPr>
          <a:xfrm>
            <a:off x="5914150" y="2966925"/>
            <a:ext cx="483850" cy="483850"/>
          </a:xfrm>
          <a:prstGeom prst="rect">
            <a:avLst/>
          </a:prstGeom>
          <a:noFill/>
          <a:ln>
            <a:noFill/>
          </a:ln>
        </p:spPr>
      </p:pic>
      <p:pic>
        <p:nvPicPr>
          <p:cNvPr id="109" name="Google Shape;109;p19"/>
          <p:cNvPicPr preferRelativeResize="0"/>
          <p:nvPr/>
        </p:nvPicPr>
        <p:blipFill>
          <a:blip r:embed="rId4">
            <a:alphaModFix/>
          </a:blip>
          <a:stretch>
            <a:fillRect/>
          </a:stretch>
        </p:blipFill>
        <p:spPr>
          <a:xfrm>
            <a:off x="7809200" y="2682350"/>
            <a:ext cx="441375" cy="441375"/>
          </a:xfrm>
          <a:prstGeom prst="rect">
            <a:avLst/>
          </a:prstGeom>
          <a:noFill/>
          <a:ln>
            <a:noFill/>
          </a:ln>
        </p:spPr>
      </p:pic>
      <p:pic>
        <p:nvPicPr>
          <p:cNvPr id="110" name="Google Shape;110;p19"/>
          <p:cNvPicPr preferRelativeResize="0"/>
          <p:nvPr/>
        </p:nvPicPr>
        <p:blipFill rotWithShape="1">
          <a:blip r:embed="rId5">
            <a:alphaModFix/>
          </a:blip>
          <a:srcRect b="36057" l="22528" r="0" t="0"/>
          <a:stretch/>
        </p:blipFill>
        <p:spPr>
          <a:xfrm>
            <a:off x="7418325" y="-803975"/>
            <a:ext cx="2370248" cy="1956449"/>
          </a:xfrm>
          <a:prstGeom prst="rect">
            <a:avLst/>
          </a:prstGeom>
          <a:noFill/>
          <a:ln>
            <a:noFill/>
          </a:ln>
          <a:effectLst>
            <a:outerShdw rotWithShape="0" algn="bl" dir="7920000" dist="38100">
              <a:schemeClr val="lt2"/>
            </a:outerShdw>
          </a:effectLst>
        </p:spPr>
      </p:pic>
      <p:sp>
        <p:nvSpPr>
          <p:cNvPr id="111" name="Google Shape;111;p19"/>
          <p:cNvSpPr txBox="1"/>
          <p:nvPr/>
        </p:nvSpPr>
        <p:spPr>
          <a:xfrm>
            <a:off x="404475" y="1383075"/>
            <a:ext cx="4488600" cy="339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accent2"/>
                </a:solidFill>
                <a:latin typeface="Orbitron"/>
                <a:ea typeface="Orbitron"/>
                <a:cs typeface="Orbitron"/>
                <a:sym typeface="Orbitron"/>
              </a:rPr>
              <a:t>When the player reaches the medicine bay, they meet their first enemies, but also medicine packs which they can use to gain back lost health. Once they’ve killed the enemies, they are able to access the next room- the armory, where the player can upgrade their fighting abilities</a:t>
            </a:r>
            <a:endParaRPr sz="1800">
              <a:solidFill>
                <a:schemeClr val="accent2"/>
              </a:solidFill>
              <a:latin typeface="Orbitron"/>
              <a:ea typeface="Orbitron"/>
              <a:cs typeface="Orbitron"/>
              <a:sym typeface="Orbitron"/>
            </a:endParaRPr>
          </a:p>
          <a:p>
            <a:pPr indent="0" lvl="0" marL="0" rtl="0" algn="l">
              <a:spcBef>
                <a:spcPts val="0"/>
              </a:spcBef>
              <a:spcAft>
                <a:spcPts val="0"/>
              </a:spcAft>
              <a:buNone/>
            </a:pPr>
            <a:r>
              <a:t/>
            </a:r>
            <a:endParaRPr sz="1800">
              <a:solidFill>
                <a:schemeClr val="accent3"/>
              </a:solidFill>
              <a:latin typeface="Orbitron"/>
              <a:ea typeface="Orbitron"/>
              <a:cs typeface="Orbitron"/>
              <a:sym typeface="Orbitron"/>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Orbitron Medium"/>
                <a:ea typeface="Orbitron Medium"/>
                <a:cs typeface="Orbitron Medium"/>
                <a:sym typeface="Orbitron Medium"/>
              </a:rPr>
              <a:t>Storyboard - Shawn</a:t>
            </a:r>
            <a:endParaRPr>
              <a:latin typeface="Orbitron Medium"/>
              <a:ea typeface="Orbitron Medium"/>
              <a:cs typeface="Orbitron Medium"/>
              <a:sym typeface="Orbitron Medium"/>
            </a:endParaRPr>
          </a:p>
        </p:txBody>
      </p:sp>
      <p:sp>
        <p:nvSpPr>
          <p:cNvPr id="117" name="Google Shape;117;p2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latin typeface="Orbitron"/>
                <a:ea typeface="Orbitron"/>
                <a:cs typeface="Orbitron"/>
                <a:sym typeface="Orbitron"/>
              </a:rPr>
              <a:t>Upon reaching the Armory, the player can upgrade their weapon. The player can also access the ship’s digital alert log, where they read that there is a breach in the cargo bay and lower rooms! Watch out, water and life forms are coming in! </a:t>
            </a:r>
            <a:endParaRPr>
              <a:latin typeface="Orbitron"/>
              <a:ea typeface="Orbitron"/>
              <a:cs typeface="Orbitron"/>
              <a:sym typeface="Orbitron"/>
            </a:endParaRPr>
          </a:p>
        </p:txBody>
      </p:sp>
      <p:pic>
        <p:nvPicPr>
          <p:cNvPr id="118" name="Google Shape;118;p20"/>
          <p:cNvPicPr preferRelativeResize="0"/>
          <p:nvPr/>
        </p:nvPicPr>
        <p:blipFill rotWithShape="1">
          <a:blip r:embed="rId3">
            <a:alphaModFix/>
          </a:blip>
          <a:srcRect b="36057" l="22528" r="0" t="0"/>
          <a:stretch/>
        </p:blipFill>
        <p:spPr>
          <a:xfrm>
            <a:off x="7418325" y="-803975"/>
            <a:ext cx="2370248" cy="1956449"/>
          </a:xfrm>
          <a:prstGeom prst="rect">
            <a:avLst/>
          </a:prstGeom>
          <a:noFill/>
          <a:ln>
            <a:noFill/>
          </a:ln>
          <a:effectLst>
            <a:outerShdw rotWithShape="0" algn="bl" dir="7920000" dist="38100">
              <a:schemeClr val="lt2"/>
            </a:outerShdw>
          </a:effectLst>
        </p:spPr>
      </p:pic>
      <p:pic>
        <p:nvPicPr>
          <p:cNvPr id="119" name="Google Shape;119;p20"/>
          <p:cNvPicPr preferRelativeResize="0"/>
          <p:nvPr/>
        </p:nvPicPr>
        <p:blipFill>
          <a:blip r:embed="rId4">
            <a:alphaModFix/>
          </a:blip>
          <a:stretch>
            <a:fillRect/>
          </a:stretch>
        </p:blipFill>
        <p:spPr>
          <a:xfrm>
            <a:off x="3629150" y="2471474"/>
            <a:ext cx="5514850" cy="2570799"/>
          </a:xfrm>
          <a:prstGeom prst="rect">
            <a:avLst/>
          </a:prstGeom>
          <a:noFill/>
          <a:ln>
            <a:noFill/>
          </a:ln>
        </p:spPr>
      </p:pic>
      <p:pic>
        <p:nvPicPr>
          <p:cNvPr id="120" name="Google Shape;120;p20"/>
          <p:cNvPicPr preferRelativeResize="0"/>
          <p:nvPr/>
        </p:nvPicPr>
        <p:blipFill>
          <a:blip r:embed="rId5">
            <a:alphaModFix/>
          </a:blip>
          <a:stretch>
            <a:fillRect/>
          </a:stretch>
        </p:blipFill>
        <p:spPr>
          <a:xfrm>
            <a:off x="6380450" y="3663100"/>
            <a:ext cx="2451850" cy="137917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Orbitron Medium"/>
                <a:ea typeface="Orbitron Medium"/>
                <a:cs typeface="Orbitron Medium"/>
                <a:sym typeface="Orbitron Medium"/>
              </a:rPr>
              <a:t>Storyboard - Kenny</a:t>
            </a:r>
            <a:endParaRPr>
              <a:latin typeface="Orbitron Medium"/>
              <a:ea typeface="Orbitron Medium"/>
              <a:cs typeface="Orbitron Medium"/>
              <a:sym typeface="Orbitron Medium"/>
            </a:endParaRPr>
          </a:p>
        </p:txBody>
      </p:sp>
      <p:sp>
        <p:nvSpPr>
          <p:cNvPr id="126" name="Google Shape;126;p21"/>
          <p:cNvSpPr txBox="1"/>
          <p:nvPr>
            <p:ph idx="1" type="body"/>
          </p:nvPr>
        </p:nvSpPr>
        <p:spPr>
          <a:xfrm>
            <a:off x="5439150" y="1152475"/>
            <a:ext cx="3513300" cy="22518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1200"/>
              </a:spcAft>
              <a:buNone/>
            </a:pPr>
            <a:r>
              <a:rPr lang="en">
                <a:latin typeface="Orbitron"/>
                <a:ea typeface="Orbitron"/>
                <a:cs typeface="Orbitron"/>
                <a:sym typeface="Orbitron"/>
              </a:rPr>
              <a:t>In the cargo bay, the player must jump from box to box as water is flooding in. They also have to fight off alien crab creatures that are swimming in through holes in the ship..</a:t>
            </a:r>
            <a:endParaRPr>
              <a:latin typeface="Orbitron"/>
              <a:ea typeface="Orbitron"/>
              <a:cs typeface="Orbitron"/>
              <a:sym typeface="Orbitron"/>
            </a:endParaRPr>
          </a:p>
        </p:txBody>
      </p:sp>
      <p:pic>
        <p:nvPicPr>
          <p:cNvPr id="127" name="Google Shape;127;p21"/>
          <p:cNvPicPr preferRelativeResize="0"/>
          <p:nvPr/>
        </p:nvPicPr>
        <p:blipFill rotWithShape="1">
          <a:blip r:embed="rId3">
            <a:alphaModFix/>
          </a:blip>
          <a:srcRect b="36057" l="22528" r="0" t="0"/>
          <a:stretch/>
        </p:blipFill>
        <p:spPr>
          <a:xfrm>
            <a:off x="7418325" y="-803975"/>
            <a:ext cx="2370248" cy="1956449"/>
          </a:xfrm>
          <a:prstGeom prst="rect">
            <a:avLst/>
          </a:prstGeom>
          <a:noFill/>
          <a:ln>
            <a:noFill/>
          </a:ln>
          <a:effectLst>
            <a:outerShdw rotWithShape="0" algn="bl" dir="7920000" dist="38100">
              <a:schemeClr val="lt2"/>
            </a:outerShdw>
          </a:effectLst>
        </p:spPr>
      </p:pic>
      <p:pic>
        <p:nvPicPr>
          <p:cNvPr id="128" name="Google Shape;128;p21"/>
          <p:cNvPicPr preferRelativeResize="0"/>
          <p:nvPr/>
        </p:nvPicPr>
        <p:blipFill rotWithShape="1">
          <a:blip r:embed="rId4">
            <a:alphaModFix/>
          </a:blip>
          <a:srcRect b="0" l="10223" r="11798" t="10039"/>
          <a:stretch/>
        </p:blipFill>
        <p:spPr>
          <a:xfrm>
            <a:off x="311700" y="1305625"/>
            <a:ext cx="4792824" cy="3110100"/>
          </a:xfrm>
          <a:prstGeom prst="rect">
            <a:avLst/>
          </a:prstGeom>
          <a:noFill/>
          <a:ln>
            <a:noFill/>
          </a:ln>
        </p:spPr>
      </p:pic>
      <p:pic>
        <p:nvPicPr>
          <p:cNvPr id="129" name="Google Shape;129;p21"/>
          <p:cNvPicPr preferRelativeResize="0"/>
          <p:nvPr/>
        </p:nvPicPr>
        <p:blipFill>
          <a:blip r:embed="rId5">
            <a:alphaModFix/>
          </a:blip>
          <a:stretch>
            <a:fillRect/>
          </a:stretch>
        </p:blipFill>
        <p:spPr>
          <a:xfrm>
            <a:off x="994498" y="2856300"/>
            <a:ext cx="597092" cy="572701"/>
          </a:xfrm>
          <a:prstGeom prst="rect">
            <a:avLst/>
          </a:prstGeom>
          <a:noFill/>
          <a:ln>
            <a:noFill/>
          </a:ln>
        </p:spPr>
      </p:pic>
      <p:pic>
        <p:nvPicPr>
          <p:cNvPr id="130" name="Google Shape;130;p21"/>
          <p:cNvPicPr preferRelativeResize="0"/>
          <p:nvPr/>
        </p:nvPicPr>
        <p:blipFill>
          <a:blip r:embed="rId5">
            <a:alphaModFix/>
          </a:blip>
          <a:stretch>
            <a:fillRect/>
          </a:stretch>
        </p:blipFill>
        <p:spPr>
          <a:xfrm flipH="1">
            <a:off x="3757598" y="2901550"/>
            <a:ext cx="597092" cy="572701"/>
          </a:xfrm>
          <a:prstGeom prst="rect">
            <a:avLst/>
          </a:prstGeom>
          <a:noFill/>
          <a:ln>
            <a:noFill/>
          </a:ln>
        </p:spPr>
      </p:pic>
      <p:pic>
        <p:nvPicPr>
          <p:cNvPr id="131" name="Google Shape;131;p21"/>
          <p:cNvPicPr preferRelativeResize="0"/>
          <p:nvPr/>
        </p:nvPicPr>
        <p:blipFill>
          <a:blip r:embed="rId6">
            <a:alphaModFix/>
          </a:blip>
          <a:stretch>
            <a:fillRect/>
          </a:stretch>
        </p:blipFill>
        <p:spPr>
          <a:xfrm>
            <a:off x="2784803" y="1738067"/>
            <a:ext cx="597100" cy="1252583"/>
          </a:xfrm>
          <a:prstGeom prst="rect">
            <a:avLst/>
          </a:prstGeom>
          <a:noFill/>
          <a:ln>
            <a:noFill/>
          </a:ln>
        </p:spPr>
      </p:pic>
      <p:pic>
        <p:nvPicPr>
          <p:cNvPr id="132" name="Google Shape;132;p21"/>
          <p:cNvPicPr preferRelativeResize="0"/>
          <p:nvPr/>
        </p:nvPicPr>
        <p:blipFill rotWithShape="1">
          <a:blip r:embed="rId7">
            <a:alphaModFix/>
          </a:blip>
          <a:srcRect b="42896" l="1180" r="-1179" t="16042"/>
          <a:stretch/>
        </p:blipFill>
        <p:spPr>
          <a:xfrm>
            <a:off x="5439150" y="3304498"/>
            <a:ext cx="2776263" cy="16756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FF5252"/>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